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62" r:id="rId3"/>
    <p:sldId id="263" r:id="rId4"/>
    <p:sldId id="264" r:id="rId5"/>
    <p:sldId id="265" r:id="rId6"/>
    <p:sldId id="266" r:id="rId7"/>
    <p:sldId id="267" r:id="rId8"/>
    <p:sldId id="268" r:id="rId9"/>
    <p:sldId id="269" r:id="rId10"/>
    <p:sldId id="270" r:id="rId11"/>
    <p:sldId id="271" r:id="rId12"/>
    <p:sldId id="260" r:id="rId13"/>
    <p:sldId id="274" r:id="rId14"/>
    <p:sldId id="273"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1BD6C-1EAD-4FF4-BC22-C39562539712}"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D8A8-FF7C-4420-A519-2E038067CF65}" type="slidenum">
              <a:rPr lang="en-US" smtClean="0"/>
              <a:t>‹#›</a:t>
            </a:fld>
            <a:endParaRPr lang="en-US"/>
          </a:p>
        </p:txBody>
      </p:sp>
    </p:spTree>
    <p:extLst>
      <p:ext uri="{BB962C8B-B14F-4D97-AF65-F5344CB8AC3E}">
        <p14:creationId xmlns:p14="http://schemas.microsoft.com/office/powerpoint/2010/main" val="1993672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93871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a:t>
            </a:fld>
            <a:endParaRPr lang="en-US" dirty="0"/>
          </a:p>
        </p:txBody>
      </p:sp>
    </p:spTree>
    <p:extLst>
      <p:ext uri="{BB962C8B-B14F-4D97-AF65-F5344CB8AC3E}">
        <p14:creationId xmlns:p14="http://schemas.microsoft.com/office/powerpoint/2010/main" val="260600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a:t>
            </a:fld>
            <a:endParaRPr lang="en-US" dirty="0"/>
          </a:p>
        </p:txBody>
      </p:sp>
    </p:spTree>
    <p:extLst>
      <p:ext uri="{BB962C8B-B14F-4D97-AF65-F5344CB8AC3E}">
        <p14:creationId xmlns:p14="http://schemas.microsoft.com/office/powerpoint/2010/main" val="100594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1CACF1-660D-4608-A50F-69163489319B}" type="slidenum">
              <a:rPr lang="en-US" smtClean="0"/>
              <a:t>29</a:t>
            </a:fld>
            <a:endParaRPr lang="en-US"/>
          </a:p>
        </p:txBody>
      </p:sp>
    </p:spTree>
    <p:extLst>
      <p:ext uri="{BB962C8B-B14F-4D97-AF65-F5344CB8AC3E}">
        <p14:creationId xmlns:p14="http://schemas.microsoft.com/office/powerpoint/2010/main" val="4085542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7D7C49-F048-4201-9370-84A1770BF2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414892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7D7C49-F048-4201-9370-84A1770BF2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231547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7D7C49-F048-4201-9370-84A1770BF2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3503296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smtClean="0"/>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88235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7D7C49-F048-4201-9370-84A1770BF2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205703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7D7C49-F048-4201-9370-84A1770BF253}"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86584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7D7C49-F048-4201-9370-84A1770BF2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138888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7D7C49-F048-4201-9370-84A1770BF253}"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4153776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7D7C49-F048-4201-9370-84A1770BF253}"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158264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D7C49-F048-4201-9370-84A1770BF253}"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171829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7D7C49-F048-4201-9370-84A1770BF2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11684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7D7C49-F048-4201-9370-84A1770BF253}"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AD26E-4C49-446D-9C67-5FF93DD63A18}" type="slidenum">
              <a:rPr lang="en-US" smtClean="0"/>
              <a:t>‹#›</a:t>
            </a:fld>
            <a:endParaRPr lang="en-US"/>
          </a:p>
        </p:txBody>
      </p:sp>
    </p:spTree>
    <p:extLst>
      <p:ext uri="{BB962C8B-B14F-4D97-AF65-F5344CB8AC3E}">
        <p14:creationId xmlns:p14="http://schemas.microsoft.com/office/powerpoint/2010/main" val="3442332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D7C49-F048-4201-9370-84A1770BF253}" type="datetimeFigureOut">
              <a:rPr lang="en-US" smtClean="0"/>
              <a:t>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9AD26E-4C49-446D-9C67-5FF93DD63A18}" type="slidenum">
              <a:rPr lang="en-US" smtClean="0"/>
              <a:t>‹#›</a:t>
            </a:fld>
            <a:endParaRPr lang="en-US"/>
          </a:p>
        </p:txBody>
      </p:sp>
    </p:spTree>
    <p:extLst>
      <p:ext uri="{BB962C8B-B14F-4D97-AF65-F5344CB8AC3E}">
        <p14:creationId xmlns:p14="http://schemas.microsoft.com/office/powerpoint/2010/main" val="141818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gif"/><Relationship Id="rId5" Type="http://schemas.openxmlformats.org/officeDocument/2006/relationships/image" Target="../media/image2.jpeg"/><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5591746"/>
            <a:ext cx="12192000" cy="1182888"/>
          </a:xfrm>
          <a:prstGeom prst="rect">
            <a:avLst/>
          </a:prstGeom>
        </p:spPr>
        <p:txBody>
          <a:bodyPr wrap="square">
            <a:spAutoFit/>
          </a:bodyPr>
          <a:lstStyle/>
          <a:p>
            <a:pPr algn="ctr">
              <a:lnSpc>
                <a:spcPct val="107000"/>
              </a:lnSpc>
              <a:spcAft>
                <a:spcPts val="800"/>
              </a:spcAft>
            </a:pPr>
            <a:r>
              <a:rPr lang="en-IN" sz="4000" b="1" dirty="0" smtClean="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A HEALTHY LUNCH</a:t>
            </a:r>
            <a:endParaRPr lang="en-US"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000" dirty="0" smtClean="0">
                <a:solidFill>
                  <a:schemeClr val="bg1"/>
                </a:solidFill>
                <a:latin typeface="Book Antiqua" panose="02040602050305030304" pitchFamily="18" charset="0"/>
                <a:ea typeface="Calibri" panose="020F0502020204030204" pitchFamily="34" charset="0"/>
                <a:cs typeface="Times New Roman" panose="02020603050405020304" pitchFamily="18" charset="0"/>
              </a:rPr>
              <a:t>by  </a:t>
            </a:r>
            <a:r>
              <a:rPr lang="en-IN" sz="2000" dirty="0">
                <a:solidFill>
                  <a:schemeClr val="bg1"/>
                </a:solidFill>
                <a:latin typeface="Book Antiqua" panose="02040602050305030304" pitchFamily="18" charset="0"/>
                <a:ea typeface="Calibri" panose="020F0502020204030204" pitchFamily="34" charset="0"/>
                <a:cs typeface="Times New Roman" panose="02020603050405020304" pitchFamily="18" charset="0"/>
              </a:rPr>
              <a:t>Kelly </a:t>
            </a:r>
            <a:r>
              <a:rPr lang="en-IN" sz="2000" dirty="0" err="1">
                <a:solidFill>
                  <a:schemeClr val="bg1"/>
                </a:solidFill>
                <a:latin typeface="Book Antiqua" panose="02040602050305030304" pitchFamily="18" charset="0"/>
                <a:ea typeface="Calibri" panose="020F0502020204030204" pitchFamily="34" charset="0"/>
                <a:cs typeface="Times New Roman" panose="02020603050405020304" pitchFamily="18" charset="0"/>
              </a:rPr>
              <a:t>Hashway</a:t>
            </a:r>
            <a:endParaRPr lang="en-US" sz="2000" dirty="0">
              <a:solidFill>
                <a:schemeClr val="bg1"/>
              </a:solidFill>
            </a:endParaRPr>
          </a:p>
        </p:txBody>
      </p:sp>
    </p:spTree>
    <p:extLst>
      <p:ext uri="{BB962C8B-B14F-4D97-AF65-F5344CB8AC3E}">
        <p14:creationId xmlns:p14="http://schemas.microsoft.com/office/powerpoint/2010/main" val="18196646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160020"/>
            <a:ext cx="6050280" cy="6774180"/>
          </a:xfrm>
        </p:spPr>
        <p:txBody>
          <a:bodyPr>
            <a:noAutofit/>
          </a:bodyPr>
          <a:lstStyle/>
          <a:p>
            <a:r>
              <a:rPr lang="en-IN" sz="3600" dirty="0"/>
              <a:t> </a:t>
            </a:r>
            <a:r>
              <a:rPr lang="en-US" sz="3600" dirty="0"/>
              <a:t/>
            </a:r>
            <a:br>
              <a:rPr lang="en-US" sz="3600" dirty="0"/>
            </a:br>
            <a:r>
              <a:rPr lang="en-IN" sz="3600" dirty="0"/>
              <a:t>“Half?”  Alan thought for a minute while he ate another carrot stick.  “So I don’t have to give up all the foods I like.  I just have to eat less of them and more of the healthy stuff</a:t>
            </a:r>
            <a:r>
              <a:rPr lang="en-IN" sz="3600" dirty="0" smtClean="0"/>
              <a:t>.”</a:t>
            </a:r>
            <a:br>
              <a:rPr lang="en-IN" sz="3600" dirty="0" smtClean="0"/>
            </a:br>
            <a:r>
              <a:rPr lang="en-IN" sz="3600" dirty="0"/>
              <a:t/>
            </a:r>
            <a:br>
              <a:rPr lang="en-IN" sz="3600" dirty="0"/>
            </a:br>
            <a:r>
              <a:rPr lang="en-IN" sz="3600" dirty="0"/>
              <a:t>Jared nodded.  “Exactly.  And next time, order broccoli pizza.”</a:t>
            </a:r>
            <a:r>
              <a:rPr lang="en-US" sz="3600" dirty="0"/>
              <a:t/>
            </a:r>
            <a:br>
              <a:rPr lang="en-US" sz="3600" dirty="0"/>
            </a:br>
            <a:r>
              <a:rPr lang="en-IN" sz="3600" dirty="0"/>
              <a:t> </a:t>
            </a:r>
            <a:r>
              <a:rPr lang="en-US" sz="3600" dirty="0"/>
              <a:t/>
            </a:r>
            <a:br>
              <a:rPr lang="en-US" sz="3600" dirty="0"/>
            </a:br>
            <a:r>
              <a:rPr lang="en-IN" sz="3600" dirty="0"/>
              <a:t>“I like broccoli, “Alan said.</a:t>
            </a:r>
            <a:r>
              <a:rPr lang="en-US" sz="3600" dirty="0"/>
              <a:t/>
            </a:r>
            <a:br>
              <a:rPr lang="en-US" sz="3600" dirty="0"/>
            </a:br>
            <a:r>
              <a:rPr lang="en-US" sz="3600" dirty="0"/>
              <a:t/>
            </a:r>
            <a:br>
              <a:rPr lang="en-US" sz="3600" dirty="0"/>
            </a:br>
            <a:r>
              <a:rPr lang="en-IN" sz="3600" dirty="0"/>
              <a:t>  </a:t>
            </a:r>
            <a:r>
              <a:rPr lang="en-US" sz="3600" dirty="0"/>
              <a:t/>
            </a:r>
            <a:br>
              <a:rPr lang="en-US" sz="3600" dirty="0"/>
            </a:br>
            <a:endParaRPr lang="en-US" sz="3600" dirty="0"/>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4" r="7824"/>
          <a:stretch>
            <a:fillRect/>
          </a:stretch>
        </p:blipFill>
        <p:spPr/>
      </p:pic>
      <p:pic>
        <p:nvPicPr>
          <p:cNvPr id="1026" name="Picture 2" descr="Broccoli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8426">
            <a:off x="7572436" y="4818342"/>
            <a:ext cx="754758" cy="8223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7237359" y="5990068"/>
            <a:ext cx="1413155" cy="43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561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160020"/>
            <a:ext cx="6050280" cy="6774180"/>
          </a:xfrm>
        </p:spPr>
        <p:txBody>
          <a:bodyPr>
            <a:noAutofit/>
          </a:bodyPr>
          <a:lstStyle/>
          <a:p>
            <a:r>
              <a:rPr lang="en-IN" sz="3600" dirty="0"/>
              <a:t> </a:t>
            </a:r>
            <a:r>
              <a:rPr lang="en-US" sz="3600" dirty="0"/>
              <a:t/>
            </a:r>
            <a:br>
              <a:rPr lang="en-US" sz="3600" dirty="0"/>
            </a:br>
            <a:r>
              <a:rPr lang="en-IN" sz="3600" dirty="0" smtClean="0"/>
              <a:t>“</a:t>
            </a:r>
            <a:r>
              <a:rPr lang="en-IN" sz="3600" dirty="0"/>
              <a:t>Jared motioned to the bag of carrots.  “Now, think I can get some of those? Alan laughed.  “I’ll split them with you.”</a:t>
            </a:r>
            <a:r>
              <a:rPr lang="en-US" sz="3600" dirty="0"/>
              <a:t/>
            </a:r>
            <a:br>
              <a:rPr lang="en-US" sz="3600" dirty="0"/>
            </a:br>
            <a:r>
              <a:rPr lang="en-IN" sz="3600" dirty="0"/>
              <a:t> </a:t>
            </a:r>
            <a:r>
              <a:rPr lang="en-US" sz="3600" dirty="0"/>
              <a:t/>
            </a:r>
            <a:br>
              <a:rPr lang="en-US" sz="3600" dirty="0"/>
            </a:br>
            <a:r>
              <a:rPr lang="en-IN" sz="3600" dirty="0"/>
              <a:t>“Okay, but tomorrow, bring your own,” Jared said.</a:t>
            </a:r>
            <a:r>
              <a:rPr lang="en-US" sz="3600" dirty="0"/>
              <a:t/>
            </a:r>
            <a:br>
              <a:rPr lang="en-US" sz="3600" dirty="0"/>
            </a:br>
            <a:r>
              <a:rPr lang="en-US" sz="3600" dirty="0"/>
              <a:t/>
            </a:r>
            <a:br>
              <a:rPr lang="en-US" sz="3600" dirty="0"/>
            </a:br>
            <a:r>
              <a:rPr lang="en-US" sz="3600" dirty="0"/>
              <a:t/>
            </a:r>
            <a:br>
              <a:rPr lang="en-US" sz="3600" dirty="0"/>
            </a:br>
            <a:r>
              <a:rPr lang="en-IN" sz="3600" dirty="0"/>
              <a:t>  </a:t>
            </a:r>
            <a:r>
              <a:rPr lang="en-US" sz="3600" dirty="0"/>
              <a:t/>
            </a:r>
            <a:br>
              <a:rPr lang="en-US" sz="3600" dirty="0"/>
            </a:br>
            <a:endParaRPr lang="en-US" sz="3600" dirty="0"/>
          </a:p>
        </p:txBody>
      </p:sp>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450" r="4450" b="7500"/>
          <a:stretch/>
        </p:blipFill>
        <p:spPr>
          <a:xfrm>
            <a:off x="0" y="0"/>
            <a:ext cx="5785104" cy="6858000"/>
          </a:xfrm>
        </p:spPr>
      </p:pic>
    </p:spTree>
    <p:extLst>
      <p:ext uri="{BB962C8B-B14F-4D97-AF65-F5344CB8AC3E}">
        <p14:creationId xmlns:p14="http://schemas.microsoft.com/office/powerpoint/2010/main" val="95829559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773195"/>
            <a:ext cx="10515601" cy="5403767"/>
          </a:xfrm>
          <a:prstGeom prst="rect">
            <a:avLst/>
          </a:prstGeom>
        </p:spPr>
      </p:pic>
      <p:sp>
        <p:nvSpPr>
          <p:cNvPr id="5" name="TextBox 4"/>
          <p:cNvSpPr txBox="1"/>
          <p:nvPr/>
        </p:nvSpPr>
        <p:spPr>
          <a:xfrm>
            <a:off x="8340238" y="1223352"/>
            <a:ext cx="604653" cy="923330"/>
          </a:xfrm>
          <a:prstGeom prst="rect">
            <a:avLst/>
          </a:prstGeom>
          <a:noFill/>
        </p:spPr>
        <p:txBody>
          <a:bodyPr wrap="square" rtlCol="0">
            <a:spAutoFit/>
          </a:bodyPr>
          <a:lstStyle>
            <a:defPPr>
              <a:defRPr lang="en-US"/>
            </a:defPPr>
            <a:lvl1pPr>
              <a:defRPr sz="5400" b="1">
                <a:solidFill>
                  <a:schemeClr val="tx2">
                    <a:lumMod val="75000"/>
                  </a:schemeClr>
                </a:solidFill>
              </a:defRPr>
            </a:lvl1pPr>
          </a:lstStyle>
          <a:p>
            <a:r>
              <a:rPr lang="en-US" dirty="0"/>
              <a:t>A</a:t>
            </a:r>
          </a:p>
        </p:txBody>
      </p:sp>
      <p:sp>
        <p:nvSpPr>
          <p:cNvPr id="6" name="TextBox 5"/>
          <p:cNvSpPr txBox="1"/>
          <p:nvPr/>
        </p:nvSpPr>
        <p:spPr>
          <a:xfrm>
            <a:off x="7507306" y="3013413"/>
            <a:ext cx="2384819" cy="923330"/>
          </a:xfrm>
          <a:prstGeom prst="rect">
            <a:avLst/>
          </a:prstGeom>
          <a:noFill/>
        </p:spPr>
        <p:txBody>
          <a:bodyPr wrap="square" rtlCol="0">
            <a:spAutoFit/>
          </a:bodyPr>
          <a:lstStyle/>
          <a:p>
            <a:r>
              <a:rPr lang="en-US" sz="5400" b="1" dirty="0" smtClean="0">
                <a:solidFill>
                  <a:schemeClr val="tx2">
                    <a:lumMod val="75000"/>
                  </a:schemeClr>
                </a:solidFill>
              </a:rPr>
              <a:t>LUNCH</a:t>
            </a:r>
            <a:endParaRPr lang="en-US" sz="5400" b="1" dirty="0">
              <a:solidFill>
                <a:schemeClr val="tx2">
                  <a:lumMod val="75000"/>
                </a:schemeClr>
              </a:solidFill>
            </a:endParaRPr>
          </a:p>
        </p:txBody>
      </p:sp>
      <p:sp>
        <p:nvSpPr>
          <p:cNvPr id="7" name="Title 6"/>
          <p:cNvSpPr>
            <a:spLocks noGrp="1"/>
          </p:cNvSpPr>
          <p:nvPr>
            <p:ph type="title"/>
          </p:nvPr>
        </p:nvSpPr>
        <p:spPr>
          <a:xfrm>
            <a:off x="5118315" y="4389008"/>
            <a:ext cx="7162800" cy="1200329"/>
          </a:xfrm>
          <a:prstGeom prst="rect">
            <a:avLst/>
          </a:prstGeom>
        </p:spPr>
        <p:txBody>
          <a:bodyPr wrap="square">
            <a:spAutoFit/>
          </a:bodyPr>
          <a:lstStyle/>
          <a:p>
            <a:pPr algn="ctr"/>
            <a:r>
              <a:rPr lang="en-IN" sz="4000" dirty="0">
                <a:solidFill>
                  <a:srgbClr val="CC0099"/>
                </a:solidFill>
                <a:latin typeface="Eras Bold ITC" panose="020B0907030504020204" pitchFamily="34" charset="0"/>
                <a:ea typeface="Calibri" panose="020F0502020204030204" pitchFamily="34" charset="0"/>
                <a:cs typeface="Times New Roman" panose="02020603050405020304" pitchFamily="18" charset="0"/>
              </a:rPr>
              <a:t>Answer the following </a:t>
            </a:r>
            <a:r>
              <a:rPr lang="en-IN" sz="4000" dirty="0" smtClean="0">
                <a:solidFill>
                  <a:srgbClr val="CC0099"/>
                </a:solidFill>
                <a:latin typeface="Eras Bold ITC" panose="020B0907030504020204" pitchFamily="34" charset="0"/>
                <a:ea typeface="Calibri" panose="020F0502020204030204" pitchFamily="34" charset="0"/>
                <a:cs typeface="Times New Roman" panose="02020603050405020304" pitchFamily="18" charset="0"/>
              </a:rPr>
              <a:t>questions</a:t>
            </a:r>
            <a:endParaRPr lang="en-US" sz="4000" dirty="0">
              <a:solidFill>
                <a:srgbClr val="CC0099"/>
              </a:solidFill>
              <a:latin typeface="Eras Bold ITC" panose="020B0907030504020204" pitchFamily="34" charset="0"/>
            </a:endParaRPr>
          </a:p>
        </p:txBody>
      </p:sp>
    </p:spTree>
    <p:extLst>
      <p:ext uri="{BB962C8B-B14F-4D97-AF65-F5344CB8AC3E}">
        <p14:creationId xmlns:p14="http://schemas.microsoft.com/office/powerpoint/2010/main" val="3209335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0571" y="609600"/>
            <a:ext cx="10798629" cy="4708981"/>
          </a:xfrm>
          <a:prstGeom prst="rect">
            <a:avLst/>
          </a:prstGeom>
        </p:spPr>
        <p:txBody>
          <a:bodyPr wrap="square">
            <a:spAutoFit/>
          </a:bodyPr>
          <a:lstStyle/>
          <a:p>
            <a:pPr marL="342900" marR="0" lvl="0" indent="-342900">
              <a:lnSpc>
                <a:spcPct val="200000"/>
              </a:lnSpc>
              <a:spcBef>
                <a:spcPts val="0"/>
              </a:spcBef>
              <a:spcAft>
                <a:spcPts val="0"/>
              </a:spcAft>
              <a:buFont typeface="+mj-lt"/>
              <a:buAutoNum type="arabicPeriod"/>
            </a:pPr>
            <a:r>
              <a:rPr lang="en-IN" sz="3000" dirty="0">
                <a:latin typeface="Eras Bold ITC" panose="020B0907030504020204" pitchFamily="34" charset="0"/>
                <a:ea typeface="Calibri" panose="020F0502020204030204" pitchFamily="34" charset="0"/>
                <a:cs typeface="Times New Roman" panose="02020603050405020304" pitchFamily="18" charset="0"/>
              </a:rPr>
              <a:t>What is the title of the story?</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IN" sz="3000" dirty="0">
                <a:latin typeface="Eras Bold ITC" panose="020B0907030504020204" pitchFamily="34" charset="0"/>
                <a:ea typeface="Calibri" panose="020F0502020204030204" pitchFamily="34" charset="0"/>
                <a:cs typeface="Times New Roman" panose="02020603050405020304" pitchFamily="18" charset="0"/>
              </a:rPr>
              <a:t>Name the author of the story?</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IN" sz="3000" dirty="0">
                <a:latin typeface="Eras Bold ITC" panose="020B0907030504020204" pitchFamily="34" charset="0"/>
                <a:ea typeface="Calibri" panose="020F0502020204030204" pitchFamily="34" charset="0"/>
                <a:cs typeface="Times New Roman" panose="02020603050405020304" pitchFamily="18" charset="0"/>
              </a:rPr>
              <a:t>Where is the story taking place?</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IN" sz="3000" dirty="0">
                <a:latin typeface="Eras Bold ITC" panose="020B0907030504020204" pitchFamily="34" charset="0"/>
                <a:ea typeface="Calibri" panose="020F0502020204030204" pitchFamily="34" charset="0"/>
                <a:cs typeface="Times New Roman" panose="02020603050405020304" pitchFamily="18" charset="0"/>
              </a:rPr>
              <a:t>What is the story based on?</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pPr>
            <a:r>
              <a:rPr lang="en-IN" sz="3000" dirty="0">
                <a:latin typeface="Eras Bold ITC" panose="020B0907030504020204" pitchFamily="34" charset="0"/>
                <a:ea typeface="Calibri" panose="020F0502020204030204" pitchFamily="34" charset="0"/>
                <a:cs typeface="Times New Roman" panose="02020603050405020304" pitchFamily="18" charset="0"/>
              </a:rPr>
              <a:t>Name some healthier food you eat?</a:t>
            </a:r>
            <a:endParaRPr lang="en-US" sz="3000" dirty="0">
              <a:effectLst/>
              <a:latin typeface="Eras Bold ITC" panose="020B0907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806887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343" y="798287"/>
            <a:ext cx="11422743" cy="5497339"/>
          </a:xfrm>
          <a:prstGeom prst="rect">
            <a:avLst/>
          </a:prstGeom>
        </p:spPr>
        <p:txBody>
          <a:bodyPr wrap="square">
            <a:spAutoFit/>
          </a:bodyPr>
          <a:lstStyle/>
          <a:p>
            <a:pPr marL="514350" marR="0" lvl="0" indent="-514350">
              <a:lnSpc>
                <a:spcPct val="200000"/>
              </a:lnSpc>
              <a:spcBef>
                <a:spcPts val="0"/>
              </a:spcBef>
              <a:spcAft>
                <a:spcPts val="0"/>
              </a:spcAft>
              <a:buFont typeface="+mj-lt"/>
              <a:buAutoNum type="arabicPeriod" startAt="6"/>
            </a:pPr>
            <a:r>
              <a:rPr lang="en-IN" sz="3000" dirty="0">
                <a:latin typeface="Eras Bold ITC" panose="020B0907030504020204" pitchFamily="34" charset="0"/>
                <a:ea typeface="Calibri" panose="020F0502020204030204" pitchFamily="34" charset="0"/>
                <a:cs typeface="Times New Roman" panose="02020603050405020304" pitchFamily="18" charset="0"/>
              </a:rPr>
              <a:t>What did Alan have to eat with his pizza?</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514350" marR="0" lvl="0" indent="-514350">
              <a:lnSpc>
                <a:spcPct val="200000"/>
              </a:lnSpc>
              <a:spcBef>
                <a:spcPts val="0"/>
              </a:spcBef>
              <a:spcAft>
                <a:spcPts val="0"/>
              </a:spcAft>
              <a:buFont typeface="+mj-lt"/>
              <a:buAutoNum type="arabicPeriod" startAt="6"/>
            </a:pPr>
            <a:r>
              <a:rPr lang="en-IN" sz="3000" dirty="0">
                <a:latin typeface="Eras Bold ITC" panose="020B0907030504020204" pitchFamily="34" charset="0"/>
                <a:ea typeface="Calibri" panose="020F0502020204030204" pitchFamily="34" charset="0"/>
                <a:cs typeface="Times New Roman" panose="02020603050405020304" pitchFamily="18" charset="0"/>
              </a:rPr>
              <a:t>What was unhealthy about Alan’s pizza?</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514350" marR="0" lvl="0" indent="-514350">
              <a:lnSpc>
                <a:spcPct val="200000"/>
              </a:lnSpc>
              <a:spcBef>
                <a:spcPts val="0"/>
              </a:spcBef>
              <a:spcAft>
                <a:spcPts val="0"/>
              </a:spcAft>
              <a:buFont typeface="+mj-lt"/>
              <a:buAutoNum type="arabicPeriod" startAt="6"/>
            </a:pPr>
            <a:r>
              <a:rPr lang="en-IN" sz="3000" dirty="0">
                <a:latin typeface="Eras Bold ITC" panose="020B0907030504020204" pitchFamily="34" charset="0"/>
                <a:ea typeface="Calibri" panose="020F0502020204030204" pitchFamily="34" charset="0"/>
                <a:cs typeface="Times New Roman" panose="02020603050405020304" pitchFamily="18" charset="0"/>
              </a:rPr>
              <a:t>According to Jared, what were the three ways that Alan could make his pizza healthier?</a:t>
            </a:r>
            <a:endParaRPr lang="en-US" sz="3000" dirty="0">
              <a:latin typeface="Eras Bold ITC" panose="020B0907030504020204" pitchFamily="34" charset="0"/>
              <a:ea typeface="Calibri" panose="020F0502020204030204" pitchFamily="34" charset="0"/>
              <a:cs typeface="Times New Roman" panose="02020603050405020304" pitchFamily="18" charset="0"/>
            </a:endParaRPr>
          </a:p>
          <a:p>
            <a:pPr marL="514350" marR="0" lvl="0" indent="-514350">
              <a:lnSpc>
                <a:spcPct val="200000"/>
              </a:lnSpc>
              <a:spcBef>
                <a:spcPts val="0"/>
              </a:spcBef>
              <a:spcAft>
                <a:spcPts val="800"/>
              </a:spcAft>
              <a:buFont typeface="+mj-lt"/>
              <a:buAutoNum type="arabicPeriod" startAt="6"/>
            </a:pPr>
            <a:r>
              <a:rPr lang="en-IN" sz="3000" dirty="0">
                <a:latin typeface="Eras Bold ITC" panose="020B0907030504020204" pitchFamily="34" charset="0"/>
                <a:ea typeface="Calibri" panose="020F0502020204030204" pitchFamily="34" charset="0"/>
                <a:cs typeface="Times New Roman" panose="02020603050405020304" pitchFamily="18" charset="0"/>
              </a:rPr>
              <a:t>At the end of the story, what food did Alan want to eat?</a:t>
            </a:r>
            <a:endParaRPr lang="en-US" sz="3000" dirty="0">
              <a:effectLst/>
              <a:latin typeface="Eras Bold ITC" panose="020B0907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273489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0542" y="1651742"/>
            <a:ext cx="6779420" cy="1169551"/>
          </a:xfrm>
          <a:prstGeom prst="rect">
            <a:avLst/>
          </a:prstGeom>
        </p:spPr>
        <p:txBody>
          <a:bodyPr wrap="none">
            <a:spAutoFit/>
          </a:bodyPr>
          <a:lstStyle/>
          <a:p>
            <a:r>
              <a:rPr lang="en-IN" sz="7000" dirty="0" smtClean="0">
                <a:solidFill>
                  <a:srgbClr val="CC0099"/>
                </a:solidFill>
                <a:latin typeface="Eras Bold ITC" panose="020B0907030504020204" pitchFamily="34" charset="0"/>
                <a:ea typeface="Calibri" panose="020F0502020204030204" pitchFamily="34" charset="0"/>
                <a:cs typeface="Times New Roman" panose="02020603050405020304" pitchFamily="18" charset="0"/>
              </a:rPr>
              <a:t>Food alphabet</a:t>
            </a:r>
            <a:endParaRPr lang="en-US" sz="7000" dirty="0">
              <a:solidFill>
                <a:srgbClr val="CC0099"/>
              </a:solidFill>
              <a:latin typeface="Eras Bold ITC" panose="020B0907030504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6569" y="2983742"/>
            <a:ext cx="5032248" cy="3355848"/>
          </a:xfrm>
          <a:prstGeom prst="rect">
            <a:avLst/>
          </a:prstGeom>
        </p:spPr>
      </p:pic>
    </p:spTree>
    <p:extLst>
      <p:ext uri="{BB962C8B-B14F-4D97-AF65-F5344CB8AC3E}">
        <p14:creationId xmlns:p14="http://schemas.microsoft.com/office/powerpoint/2010/main" val="31559861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225" y="427703"/>
            <a:ext cx="11754464" cy="5555367"/>
          </a:xfrm>
          <a:prstGeom prst="rect">
            <a:avLst/>
          </a:prstGeom>
        </p:spPr>
        <p:txBody>
          <a:bodyPr wrap="square">
            <a:spAutoFit/>
          </a:bodyPr>
          <a:lstStyle/>
          <a:p>
            <a:pPr algn="ctr">
              <a:lnSpc>
                <a:spcPct val="150000"/>
              </a:lnSpc>
              <a:spcAft>
                <a:spcPts val="800"/>
              </a:spcAft>
            </a:pPr>
            <a:r>
              <a:rPr lang="en-IN" sz="3000" dirty="0">
                <a:latin typeface="Eras Bold ITC" panose="020B0907030504020204" pitchFamily="34" charset="0"/>
                <a:ea typeface="Calibri" panose="020F0502020204030204" pitchFamily="34" charset="0"/>
                <a:cs typeface="Times New Roman" panose="02020603050405020304" pitchFamily="18" charset="0"/>
              </a:rPr>
              <a:t> </a:t>
            </a:r>
            <a:r>
              <a:rPr lang="en-IN" sz="3000" dirty="0" smtClean="0">
                <a:latin typeface="Eras Bold ITC" panose="020B0907030504020204" pitchFamily="34" charset="0"/>
                <a:ea typeface="Calibri" panose="020F0502020204030204" pitchFamily="34" charset="0"/>
                <a:cs typeface="Times New Roman" panose="02020603050405020304" pitchFamily="18" charset="0"/>
              </a:rPr>
              <a:t>Name some foods in ABC order</a:t>
            </a:r>
          </a:p>
          <a:p>
            <a:pPr algn="ctr">
              <a:lnSpc>
                <a:spcPct val="150000"/>
              </a:lnSpc>
              <a:spcAft>
                <a:spcPts val="800"/>
              </a:spcAft>
            </a:pPr>
            <a:r>
              <a:rPr lang="en-IN" sz="3000" dirty="0" smtClean="0">
                <a:effectLst/>
                <a:latin typeface="Eras Bold ITC" panose="020B0907030504020204" pitchFamily="34" charset="0"/>
                <a:ea typeface="Calibri" panose="020F0502020204030204" pitchFamily="34" charset="0"/>
                <a:cs typeface="Times New Roman" panose="02020603050405020304" pitchFamily="18" charset="0"/>
              </a:rPr>
              <a:t>Example</a:t>
            </a:r>
          </a:p>
          <a:p>
            <a:pPr algn="ctr">
              <a:lnSpc>
                <a:spcPct val="150000"/>
              </a:lnSpc>
              <a:spcAft>
                <a:spcPts val="800"/>
              </a:spcAft>
            </a:pPr>
            <a:r>
              <a:rPr lang="en-IN" sz="3000" dirty="0" smtClean="0">
                <a:solidFill>
                  <a:srgbClr val="00B0F0"/>
                </a:solidFill>
                <a:latin typeface="Eras Bold ITC" panose="020B0907030504020204" pitchFamily="34" charset="0"/>
                <a:ea typeface="Calibri" panose="020F0502020204030204" pitchFamily="34" charset="0"/>
                <a:cs typeface="Times New Roman" panose="02020603050405020304" pitchFamily="18" charset="0"/>
              </a:rPr>
              <a:t>A – Apple juice</a:t>
            </a:r>
          </a:p>
          <a:p>
            <a:pPr algn="ctr">
              <a:lnSpc>
                <a:spcPct val="150000"/>
              </a:lnSpc>
              <a:spcAft>
                <a:spcPts val="800"/>
              </a:spcAft>
            </a:pPr>
            <a:r>
              <a:rPr lang="en-IN" sz="3000" dirty="0" smtClean="0">
                <a:solidFill>
                  <a:srgbClr val="FF0000"/>
                </a:solidFill>
                <a:effectLst/>
                <a:latin typeface="Eras Bold ITC" panose="020B0907030504020204" pitchFamily="34" charset="0"/>
                <a:ea typeface="Calibri" panose="020F0502020204030204" pitchFamily="34" charset="0"/>
                <a:cs typeface="Times New Roman" panose="02020603050405020304" pitchFamily="18" charset="0"/>
              </a:rPr>
              <a:t>B – Bread</a:t>
            </a:r>
          </a:p>
          <a:p>
            <a:pPr algn="ctr">
              <a:lnSpc>
                <a:spcPct val="150000"/>
              </a:lnSpc>
              <a:spcAft>
                <a:spcPts val="800"/>
              </a:spcAft>
            </a:pPr>
            <a:r>
              <a:rPr lang="en-IN" sz="3000" dirty="0" smtClean="0">
                <a:solidFill>
                  <a:srgbClr val="FFC000"/>
                </a:solidFill>
                <a:latin typeface="Eras Bold ITC" panose="020B0907030504020204" pitchFamily="34" charset="0"/>
                <a:ea typeface="Calibri" panose="020F0502020204030204" pitchFamily="34" charset="0"/>
                <a:cs typeface="Times New Roman" panose="02020603050405020304" pitchFamily="18" charset="0"/>
              </a:rPr>
              <a:t>C – Carrot rice</a:t>
            </a:r>
          </a:p>
          <a:p>
            <a:pPr algn="ctr">
              <a:lnSpc>
                <a:spcPct val="150000"/>
              </a:lnSpc>
              <a:spcAft>
                <a:spcPts val="800"/>
              </a:spcAft>
            </a:pPr>
            <a:r>
              <a:rPr lang="en-IN" sz="3000" dirty="0" smtClean="0">
                <a:solidFill>
                  <a:srgbClr val="92D050"/>
                </a:solidFill>
                <a:effectLst/>
                <a:latin typeface="Eras Bold ITC" panose="020B0907030504020204" pitchFamily="34" charset="0"/>
                <a:ea typeface="Calibri" panose="020F0502020204030204" pitchFamily="34" charset="0"/>
                <a:cs typeface="Times New Roman" panose="02020603050405020304" pitchFamily="18" charset="0"/>
              </a:rPr>
              <a:t>D – Donut…….</a:t>
            </a:r>
            <a:endParaRPr lang="en-IN" sz="3000" dirty="0">
              <a:solidFill>
                <a:srgbClr val="92D050"/>
              </a:solidFill>
              <a:effectLst/>
              <a:latin typeface="Eras Bold ITC" panose="020B0907030504020204" pitchFamily="34" charset="0"/>
              <a:ea typeface="Calibri" panose="020F0502020204030204" pitchFamily="34" charset="0"/>
              <a:cs typeface="Times New Roman" panose="02020603050405020304" pitchFamily="18" charset="0"/>
            </a:endParaRPr>
          </a:p>
          <a:p>
            <a:pPr algn="ctr">
              <a:lnSpc>
                <a:spcPct val="150000"/>
              </a:lnSpc>
              <a:spcAft>
                <a:spcPts val="800"/>
              </a:spcAft>
            </a:pPr>
            <a:endParaRPr lang="en-US" sz="3000" dirty="0">
              <a:effectLst/>
              <a:latin typeface="Eras Bold ITC" panose="020B0907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183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4130" y="1949696"/>
            <a:ext cx="6482865" cy="1169551"/>
          </a:xfrm>
          <a:prstGeom prst="rect">
            <a:avLst/>
          </a:prstGeom>
        </p:spPr>
        <p:txBody>
          <a:bodyPr wrap="none">
            <a:spAutoFit/>
          </a:bodyPr>
          <a:lstStyle/>
          <a:p>
            <a:pPr algn="ctr"/>
            <a:r>
              <a:rPr lang="en-IN" sz="7000" dirty="0" smtClean="0">
                <a:solidFill>
                  <a:srgbClr val="CC0099"/>
                </a:solidFill>
                <a:latin typeface="Eras Bold ITC" panose="020B0907030504020204" pitchFamily="34" charset="0"/>
                <a:ea typeface="Calibri" panose="020F0502020204030204" pitchFamily="34" charset="0"/>
                <a:cs typeface="Times New Roman" panose="02020603050405020304" pitchFamily="18" charset="0"/>
              </a:rPr>
              <a:t>Riddle Time!!!</a:t>
            </a:r>
          </a:p>
        </p:txBody>
      </p:sp>
      <p:sp>
        <p:nvSpPr>
          <p:cNvPr id="3" name="Rectangle 2"/>
          <p:cNvSpPr/>
          <p:nvPr/>
        </p:nvSpPr>
        <p:spPr>
          <a:xfrm>
            <a:off x="4797353" y="2934581"/>
            <a:ext cx="2616421" cy="369332"/>
          </a:xfrm>
          <a:prstGeom prst="rect">
            <a:avLst/>
          </a:prstGeom>
        </p:spPr>
        <p:txBody>
          <a:bodyPr wrap="none">
            <a:spAutoFit/>
          </a:bodyPr>
          <a:lstStyle/>
          <a:p>
            <a:pPr algn="ctr"/>
            <a:r>
              <a:rPr lang="en-IN" dirty="0">
                <a:latin typeface="Eras Bold ITC" panose="020B0907030504020204" pitchFamily="34" charset="0"/>
                <a:cs typeface="Times New Roman" panose="02020603050405020304" pitchFamily="18" charset="0"/>
              </a:rPr>
              <a:t>Guess the food items</a:t>
            </a:r>
            <a:endParaRPr lang="en-US" dirty="0">
              <a:latin typeface="Eras Bold ITC" panose="020B0907030504020204" pitchFamily="34" charset="0"/>
            </a:endParaRPr>
          </a:p>
        </p:txBody>
      </p:sp>
    </p:spTree>
    <p:extLst>
      <p:ext uri="{BB962C8B-B14F-4D97-AF65-F5344CB8AC3E}">
        <p14:creationId xmlns:p14="http://schemas.microsoft.com/office/powerpoint/2010/main" val="4494553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942" y="262617"/>
            <a:ext cx="6096000" cy="2785058"/>
          </a:xfrm>
          <a:prstGeom prst="rect">
            <a:avLst/>
          </a:prstGeom>
        </p:spPr>
        <p:txBody>
          <a:bodyPr>
            <a:spAutoFit/>
          </a:bodyPr>
          <a:lstStyle/>
          <a:p>
            <a:pPr>
              <a:lnSpc>
                <a:spcPct val="150000"/>
              </a:lnSpc>
            </a:pPr>
            <a:r>
              <a:rPr lang="en-US" sz="3000" b="0" i="0" dirty="0" smtClean="0">
                <a:solidFill>
                  <a:srgbClr val="222222"/>
                </a:solidFill>
                <a:effectLst/>
                <a:latin typeface="Eras Bold ITC" panose="020B0907030504020204" pitchFamily="34" charset="0"/>
              </a:rPr>
              <a:t>This is something yellow</a:t>
            </a:r>
            <a:r>
              <a:rPr lang="en-US" sz="3000" dirty="0" smtClean="0">
                <a:latin typeface="Eras Bold ITC" panose="020B0907030504020204" pitchFamily="34" charset="0"/>
              </a:rPr>
              <a:t/>
            </a:r>
            <a:br>
              <a:rPr lang="en-US" sz="3000" dirty="0" smtClean="0">
                <a:latin typeface="Eras Bold ITC" panose="020B0907030504020204" pitchFamily="34" charset="0"/>
              </a:rPr>
            </a:br>
            <a:r>
              <a:rPr lang="en-US" sz="3000" b="0" i="0" dirty="0" smtClean="0">
                <a:solidFill>
                  <a:srgbClr val="222222"/>
                </a:solidFill>
                <a:effectLst/>
                <a:latin typeface="Eras Bold ITC" panose="020B0907030504020204" pitchFamily="34" charset="0"/>
              </a:rPr>
              <a:t>But it is not a light</a:t>
            </a:r>
            <a:r>
              <a:rPr lang="en-US" sz="3000" dirty="0" smtClean="0">
                <a:latin typeface="Eras Bold ITC" panose="020B0907030504020204" pitchFamily="34" charset="0"/>
              </a:rPr>
              <a:t/>
            </a:r>
            <a:br>
              <a:rPr lang="en-US" sz="3000" dirty="0" smtClean="0">
                <a:latin typeface="Eras Bold ITC" panose="020B0907030504020204" pitchFamily="34" charset="0"/>
              </a:rPr>
            </a:br>
            <a:r>
              <a:rPr lang="en-US" sz="3000" b="0" i="0" dirty="0" smtClean="0">
                <a:solidFill>
                  <a:srgbClr val="222222"/>
                </a:solidFill>
                <a:effectLst/>
                <a:latin typeface="Eras Bold ITC" panose="020B0907030504020204" pitchFamily="34" charset="0"/>
              </a:rPr>
              <a:t>It is a citrus fruit</a:t>
            </a:r>
            <a:r>
              <a:rPr lang="en-US" sz="3000" dirty="0" smtClean="0">
                <a:latin typeface="Eras Bold ITC" panose="020B0907030504020204" pitchFamily="34" charset="0"/>
              </a:rPr>
              <a:t/>
            </a:r>
            <a:br>
              <a:rPr lang="en-US" sz="3000" dirty="0" smtClean="0">
                <a:latin typeface="Eras Bold ITC" panose="020B0907030504020204" pitchFamily="34" charset="0"/>
              </a:rPr>
            </a:br>
            <a:r>
              <a:rPr lang="en-US" sz="3000" b="0" i="0" dirty="0" smtClean="0">
                <a:solidFill>
                  <a:srgbClr val="222222"/>
                </a:solidFill>
                <a:effectLst/>
                <a:latin typeface="Eras Bold ITC" panose="020B0907030504020204" pitchFamily="34" charset="0"/>
              </a:rPr>
              <a:t>That’s a flavor in Sprite</a:t>
            </a:r>
            <a:endParaRPr lang="en-US" sz="3000" dirty="0">
              <a:latin typeface="Eras Bold ITC" panose="020B0907030504020204" pitchFamily="34" charset="0"/>
            </a:endParaRPr>
          </a:p>
        </p:txBody>
      </p:sp>
      <p:pic>
        <p:nvPicPr>
          <p:cNvPr id="18436" name="Picture 4" descr="Yellow lemon - Lemon Transparent PNG Image &amp; Lemon Clipart | Lemon clipart, Clip  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052" y="3251006"/>
            <a:ext cx="4149930" cy="292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279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circle(in)">
                                      <p:cBhvr>
                                        <p:cTn id="7" dur="2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31458" y="395352"/>
            <a:ext cx="6096000" cy="2862322"/>
          </a:xfrm>
          <a:prstGeom prst="rect">
            <a:avLst/>
          </a:prstGeom>
        </p:spPr>
        <p:txBody>
          <a:bodyPr>
            <a:spAutoFit/>
          </a:bodyPr>
          <a:lstStyle/>
          <a:p>
            <a:pPr>
              <a:lnSpc>
                <a:spcPct val="150000"/>
              </a:lnSpc>
            </a:pPr>
            <a:r>
              <a:rPr lang="en-US" sz="3000" dirty="0">
                <a:solidFill>
                  <a:srgbClr val="222222"/>
                </a:solidFill>
                <a:latin typeface="Eras Bold ITC" panose="020B0907030504020204" pitchFamily="34" charset="0"/>
              </a:rPr>
              <a:t>If you go see a movie</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You have to get some of this</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And then add butter or salt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For a taste that’s simply bliss</a:t>
            </a:r>
          </a:p>
        </p:txBody>
      </p:sp>
      <p:pic>
        <p:nvPicPr>
          <p:cNvPr id="17410" name="Picture 2" descr="piece of popcorn clipart free images | Free clip art, Clip art, Popco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650" y="2875935"/>
            <a:ext cx="3675465" cy="428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265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circle(in)">
                                      <p:cBhvr>
                                        <p:cTn id="7" dur="2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a:xfrm>
            <a:off x="5981701" y="521970"/>
            <a:ext cx="6050280" cy="6774180"/>
          </a:xfrm>
        </p:spPr>
        <p:txBody>
          <a:bodyPr anchor="t">
            <a:noAutofit/>
          </a:bodyPr>
          <a:lstStyle/>
          <a:p>
            <a:r>
              <a:rPr lang="en-IN" sz="3600" dirty="0"/>
              <a:t>Alan took his tray of pizza and potato chips to his table and sat down across from Jared.  “Check it out ,” Alan said. “I got the biggest slice!”</a:t>
            </a:r>
            <a:r>
              <a:rPr lang="en-US" sz="3600" dirty="0"/>
              <a:t/>
            </a:r>
            <a:br>
              <a:rPr lang="en-US" sz="3600" dirty="0"/>
            </a:br>
            <a:r>
              <a:rPr lang="en-IN" sz="3600" dirty="0"/>
              <a:t> </a:t>
            </a:r>
            <a:r>
              <a:rPr lang="en-US" sz="3600" dirty="0"/>
              <a:t/>
            </a:r>
            <a:br>
              <a:rPr lang="en-US" sz="3600" dirty="0"/>
            </a:br>
            <a:r>
              <a:rPr lang="en-IN" sz="3600" dirty="0"/>
              <a:t>Jared shook his head.  “You eat way too much pizza.”</a:t>
            </a:r>
            <a:r>
              <a:rPr lang="en-US" sz="3600" dirty="0"/>
              <a:t/>
            </a:r>
            <a:br>
              <a:rPr lang="en-US" sz="3600" dirty="0"/>
            </a:br>
            <a:endParaRPr lang="en-US" sz="3600" dirty="0"/>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276" r="26276"/>
          <a:stretch>
            <a:fillRect/>
          </a:stretch>
        </p:blipFill>
        <p:spPr/>
      </p:pic>
      <p:pic>
        <p:nvPicPr>
          <p:cNvPr id="3" name="Pictur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0244473" y="4438651"/>
            <a:ext cx="1947527" cy="2419350"/>
          </a:xfrm>
          <a:prstGeom prst="rect">
            <a:avLst/>
          </a:prstGeom>
        </p:spPr>
      </p:pic>
      <p:cxnSp>
        <p:nvCxnSpPr>
          <p:cNvPr id="8" name="Straight Connector 7"/>
          <p:cNvCxnSpPr/>
          <p:nvPr/>
        </p:nvCxnSpPr>
        <p:spPr>
          <a:xfrm>
            <a:off x="7151427" y="4384059"/>
            <a:ext cx="11054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51629" y="3539728"/>
            <a:ext cx="2105063"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past tense of shake</a:t>
            </a:r>
            <a:endParaRPr lang="en-US" dirty="0"/>
          </a:p>
        </p:txBody>
      </p:sp>
    </p:spTree>
    <p:extLst>
      <p:ext uri="{BB962C8B-B14F-4D97-AF65-F5344CB8AC3E}">
        <p14:creationId xmlns:p14="http://schemas.microsoft.com/office/powerpoint/2010/main" val="165809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3690" y="601831"/>
            <a:ext cx="6096000" cy="2862322"/>
          </a:xfrm>
          <a:prstGeom prst="rect">
            <a:avLst/>
          </a:prstGeom>
        </p:spPr>
        <p:txBody>
          <a:bodyPr>
            <a:spAutoFit/>
          </a:bodyPr>
          <a:lstStyle/>
          <a:p>
            <a:pPr>
              <a:lnSpc>
                <a:spcPct val="150000"/>
              </a:lnSpc>
            </a:pPr>
            <a:r>
              <a:rPr lang="en-US" sz="3000" dirty="0">
                <a:solidFill>
                  <a:srgbClr val="222222"/>
                </a:solidFill>
                <a:latin typeface="Eras Bold ITC" panose="020B0907030504020204" pitchFamily="34" charset="0"/>
              </a:rPr>
              <a:t>With red and white stripes</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It’s something you lick</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Despite it looking</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Like a hockey stick</a:t>
            </a:r>
          </a:p>
        </p:txBody>
      </p:sp>
      <p:pic>
        <p:nvPicPr>
          <p:cNvPr id="16386" name="Picture 2" descr="Google Image Result for  http://kristmaskree.files.wordpress.com/2009/12/candy_cane-2968.jpg | Clip  art, Art blog,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304302">
            <a:off x="5102436" y="3519894"/>
            <a:ext cx="1419896" cy="28397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74515" y="6415428"/>
            <a:ext cx="1927450" cy="369332"/>
          </a:xfrm>
          <a:prstGeom prst="rect">
            <a:avLst/>
          </a:prstGeom>
          <a:noFill/>
        </p:spPr>
        <p:txBody>
          <a:bodyPr wrap="square" rtlCol="0">
            <a:spAutoFit/>
          </a:bodyPr>
          <a:lstStyle/>
          <a:p>
            <a:r>
              <a:rPr lang="en-US" dirty="0" smtClean="0"/>
              <a:t>Candy cane</a:t>
            </a:r>
            <a:endParaRPr lang="en-US" dirty="0"/>
          </a:p>
        </p:txBody>
      </p:sp>
    </p:spTree>
    <p:extLst>
      <p:ext uri="{BB962C8B-B14F-4D97-AF65-F5344CB8AC3E}">
        <p14:creationId xmlns:p14="http://schemas.microsoft.com/office/powerpoint/2010/main" val="235061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circle(in)">
                                      <p:cBhvr>
                                        <p:cTn id="7" dur="2000"/>
                                        <p:tgtEl>
                                          <p:spTgt spid="16386"/>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4981" y="292113"/>
            <a:ext cx="6096000" cy="2862322"/>
          </a:xfrm>
          <a:prstGeom prst="rect">
            <a:avLst/>
          </a:prstGeom>
        </p:spPr>
        <p:txBody>
          <a:bodyPr>
            <a:spAutoFit/>
          </a:bodyPr>
          <a:lstStyle/>
          <a:p>
            <a:pPr>
              <a:lnSpc>
                <a:spcPct val="150000"/>
              </a:lnSpc>
            </a:pPr>
            <a:r>
              <a:rPr lang="en-US" sz="3000" dirty="0">
                <a:solidFill>
                  <a:srgbClr val="222222"/>
                </a:solidFill>
                <a:latin typeface="Eras Bold ITC" panose="020B0907030504020204" pitchFamily="34" charset="0"/>
              </a:rPr>
              <a:t>I can sometimes be a stick</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But I don’t come from a tree</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 can be spread on your toast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I’m a product that’s dairy</a:t>
            </a:r>
          </a:p>
        </p:txBody>
      </p:sp>
      <p:pic>
        <p:nvPicPr>
          <p:cNvPr id="15364" name="Picture 4" descr="Butter clipart. Free download transparent .PNG | Creazil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754" y="3436375"/>
            <a:ext cx="5318453" cy="303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28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circle(in)">
                                      <p:cBhvr>
                                        <p:cTn id="7" dur="20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7717" y="557585"/>
            <a:ext cx="7379110" cy="2862322"/>
          </a:xfrm>
          <a:prstGeom prst="rect">
            <a:avLst/>
          </a:prstGeom>
        </p:spPr>
        <p:txBody>
          <a:bodyPr wrap="square">
            <a:spAutoFit/>
          </a:bodyPr>
          <a:lstStyle/>
          <a:p>
            <a:pPr>
              <a:lnSpc>
                <a:spcPct val="150000"/>
              </a:lnSpc>
            </a:pPr>
            <a:r>
              <a:rPr lang="en-US" sz="3000" dirty="0">
                <a:solidFill>
                  <a:srgbClr val="222222"/>
                </a:solidFill>
                <a:latin typeface="Eras Bold ITC" panose="020B0907030504020204" pitchFamily="34" charset="0"/>
              </a:rPr>
              <a:t>This is a </a:t>
            </a:r>
            <a:r>
              <a:rPr lang="en-US" sz="3000" dirty="0" smtClean="0">
                <a:solidFill>
                  <a:srgbClr val="222222"/>
                </a:solidFill>
                <a:latin typeface="Eras Bold ITC" panose="020B0907030504020204" pitchFamily="34" charset="0"/>
              </a:rPr>
              <a:t>stem</a:t>
            </a:r>
            <a:r>
              <a:rPr lang="en-US" sz="3000" dirty="0">
                <a:solidFill>
                  <a:srgbClr val="222222"/>
                </a:solidFill>
                <a:latin typeface="Eras Bold ITC" panose="020B0907030504020204" pitchFamily="34" charset="0"/>
              </a:rPr>
              <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That can be red, white or green</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It can make you cry a lot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Even though it is not mean</a:t>
            </a:r>
          </a:p>
        </p:txBody>
      </p:sp>
      <p:pic>
        <p:nvPicPr>
          <p:cNvPr id="14338" name="Picture 2" descr="Purple onions PNG and Vector | Onion, Purple, Food illustration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2064" y="3595136"/>
            <a:ext cx="4374884" cy="289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694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circle(in)">
                                      <p:cBhvr>
                                        <p:cTn id="7" dur="2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9226" y="365855"/>
            <a:ext cx="6096000" cy="2862322"/>
          </a:xfrm>
          <a:prstGeom prst="rect">
            <a:avLst/>
          </a:prstGeom>
        </p:spPr>
        <p:txBody>
          <a:bodyPr>
            <a:spAutoFit/>
          </a:bodyPr>
          <a:lstStyle/>
          <a:p>
            <a:pPr>
              <a:lnSpc>
                <a:spcPct val="150000"/>
              </a:lnSpc>
            </a:pPr>
            <a:r>
              <a:rPr lang="en-US" sz="3000" dirty="0">
                <a:solidFill>
                  <a:srgbClr val="222222"/>
                </a:solidFill>
                <a:latin typeface="Eras Bold ITC" panose="020B0907030504020204" pitchFamily="34" charset="0"/>
              </a:rPr>
              <a:t>In a bowl you use a spoon</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On a cone you give a lick</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This frozen dairy dessert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Many flavors you can pick</a:t>
            </a:r>
          </a:p>
        </p:txBody>
      </p:sp>
      <p:pic>
        <p:nvPicPr>
          <p:cNvPr id="13316" name="Picture 4" descr="Ice Cream Clipart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784"/>
          <a:stretch/>
        </p:blipFill>
        <p:spPr bwMode="auto">
          <a:xfrm>
            <a:off x="4122889" y="3228177"/>
            <a:ext cx="3472529" cy="350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746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circle(in)">
                                      <p:cBhvr>
                                        <p:cTn id="7"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6928" y="336358"/>
            <a:ext cx="6096000" cy="2862322"/>
          </a:xfrm>
          <a:prstGeom prst="rect">
            <a:avLst/>
          </a:prstGeom>
        </p:spPr>
        <p:txBody>
          <a:bodyPr>
            <a:spAutoFit/>
          </a:bodyPr>
          <a:lstStyle/>
          <a:p>
            <a:pPr>
              <a:lnSpc>
                <a:spcPct val="150000"/>
              </a:lnSpc>
            </a:pPr>
            <a:r>
              <a:rPr lang="en-US" sz="3000" dirty="0">
                <a:solidFill>
                  <a:srgbClr val="222222"/>
                </a:solidFill>
                <a:latin typeface="Eras Bold ITC" panose="020B0907030504020204" pitchFamily="34" charset="0"/>
              </a:rPr>
              <a:t>You can eat its wings</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Its breast and its legs</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Plus when it’s alive</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You can eat its eggs</a:t>
            </a:r>
          </a:p>
        </p:txBody>
      </p:sp>
      <p:pic>
        <p:nvPicPr>
          <p:cNvPr id="12292" name="Picture 4" descr="Clipart Leg Stock Illustrations – 2,754 Clipart Leg Stock Illustrations,  Vectors &amp; Clipart - Dreamstime"/>
          <p:cNvPicPr>
            <a:picLocks noChangeAspect="1" noChangeArrowheads="1"/>
          </p:cNvPicPr>
          <p:nvPr/>
        </p:nvPicPr>
        <p:blipFill rotWithShape="1">
          <a:blip r:embed="rId2">
            <a:extLst>
              <a:ext uri="{28A0092B-C50C-407E-A947-70E740481C1C}">
                <a14:useLocalDpi xmlns:a14="http://schemas.microsoft.com/office/drawing/2010/main" val="0"/>
              </a:ext>
            </a:extLst>
          </a:blip>
          <a:srcRect t="16661"/>
          <a:stretch/>
        </p:blipFill>
        <p:spPr bwMode="auto">
          <a:xfrm>
            <a:off x="3882001" y="3347883"/>
            <a:ext cx="3875650" cy="322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81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circle(in)">
                                      <p:cBhvr>
                                        <p:cTn id="7" dur="2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6270" y="262617"/>
            <a:ext cx="8028039" cy="2862322"/>
          </a:xfrm>
          <a:prstGeom prst="rect">
            <a:avLst/>
          </a:prstGeom>
        </p:spPr>
        <p:txBody>
          <a:bodyPr wrap="square">
            <a:spAutoFit/>
          </a:bodyPr>
          <a:lstStyle/>
          <a:p>
            <a:pPr>
              <a:lnSpc>
                <a:spcPct val="150000"/>
              </a:lnSpc>
            </a:pPr>
            <a:r>
              <a:rPr lang="en-US" sz="3000" dirty="0">
                <a:solidFill>
                  <a:srgbClr val="222222"/>
                </a:solidFill>
                <a:latin typeface="Eras Bold ITC" panose="020B0907030504020204" pitchFamily="34" charset="0"/>
              </a:rPr>
              <a:t>If you’re craving some fast food</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Then this thing might grant your wish</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It sometimes has a stuffed crust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And sometimes it is deep dish</a:t>
            </a:r>
          </a:p>
        </p:txBody>
      </p:sp>
      <p:pic>
        <p:nvPicPr>
          <p:cNvPr id="11266" name="Picture 2" descr="Free Pizza Clipart Png, Download Free Clip Art, Free Clip Art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084" y="3824660"/>
            <a:ext cx="3664585" cy="227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2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circle(in)">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7340" y="351107"/>
            <a:ext cx="7054645" cy="2862322"/>
          </a:xfrm>
          <a:prstGeom prst="rect">
            <a:avLst/>
          </a:prstGeom>
        </p:spPr>
        <p:txBody>
          <a:bodyPr wrap="square">
            <a:spAutoFit/>
          </a:bodyPr>
          <a:lstStyle/>
          <a:p>
            <a:pPr>
              <a:lnSpc>
                <a:spcPct val="150000"/>
              </a:lnSpc>
            </a:pPr>
            <a:r>
              <a:rPr lang="en-US" sz="3000" dirty="0">
                <a:solidFill>
                  <a:srgbClr val="222222"/>
                </a:solidFill>
                <a:latin typeface="Eras Bold ITC" panose="020B0907030504020204" pitchFamily="34" charset="0"/>
              </a:rPr>
              <a:t>This thing comes as a small grain</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But it’s not sugar or sand</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It’s often used when cooking</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So that food doesn’t taste bland</a:t>
            </a:r>
          </a:p>
        </p:txBody>
      </p:sp>
      <p:pic>
        <p:nvPicPr>
          <p:cNvPr id="10242" name="Picture 2" descr="Salt Shaker - Salt Clip Art - Free Transparent PNG Clipart Images Download"/>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31258" y="3656658"/>
            <a:ext cx="1795145" cy="320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65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circle(in)">
                                      <p:cBhvr>
                                        <p:cTn id="7"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9738" y="277366"/>
            <a:ext cx="7202129" cy="2862322"/>
          </a:xfrm>
          <a:prstGeom prst="rect">
            <a:avLst/>
          </a:prstGeom>
        </p:spPr>
        <p:txBody>
          <a:bodyPr wrap="square">
            <a:spAutoFit/>
          </a:bodyPr>
          <a:lstStyle/>
          <a:p>
            <a:pPr>
              <a:lnSpc>
                <a:spcPct val="150000"/>
              </a:lnSpc>
            </a:pPr>
            <a:r>
              <a:rPr lang="en-US" sz="3000" dirty="0">
                <a:solidFill>
                  <a:srgbClr val="222222"/>
                </a:solidFill>
                <a:latin typeface="Eras Bold ITC" panose="020B0907030504020204" pitchFamily="34" charset="0"/>
              </a:rPr>
              <a:t>I’m something that is sticky</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I’m something that is sweet</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I’m made by more than one bee</a:t>
            </a:r>
            <a:br>
              <a:rPr lang="en-US" sz="3000" dirty="0">
                <a:solidFill>
                  <a:srgbClr val="222222"/>
                </a:solidFill>
                <a:latin typeface="Eras Bold ITC" panose="020B0907030504020204" pitchFamily="34" charset="0"/>
              </a:rPr>
            </a:br>
            <a:r>
              <a:rPr lang="en-US" sz="3000" dirty="0">
                <a:solidFill>
                  <a:srgbClr val="222222"/>
                </a:solidFill>
                <a:latin typeface="Eras Bold ITC" panose="020B0907030504020204" pitchFamily="34" charset="0"/>
              </a:rPr>
              <a:t>I’m something that you eat</a:t>
            </a:r>
          </a:p>
        </p:txBody>
      </p:sp>
      <p:pic>
        <p:nvPicPr>
          <p:cNvPr id="9218" name="Picture 2" descr="Honey Clip Art | Clipart Panda - Free Clipart Images | Clip art, Honey,  Food cl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628" y="3449405"/>
            <a:ext cx="3075305" cy="3075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00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ircle(in)">
                                      <p:cBhvr>
                                        <p:cTn id="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5136" y="2435981"/>
            <a:ext cx="10322056" cy="1169551"/>
          </a:xfrm>
          <a:prstGeom prst="rect">
            <a:avLst/>
          </a:prstGeom>
        </p:spPr>
        <p:txBody>
          <a:bodyPr wrap="none">
            <a:spAutoFit/>
          </a:bodyPr>
          <a:lstStyle/>
          <a:p>
            <a:r>
              <a:rPr lang="en-IN" sz="7000" dirty="0" smtClean="0">
                <a:solidFill>
                  <a:srgbClr val="CC0099"/>
                </a:solidFill>
                <a:latin typeface="Eras Bold ITC" panose="020B0907030504020204" pitchFamily="34" charset="0"/>
                <a:cs typeface="Times New Roman" panose="02020603050405020304" pitchFamily="18" charset="0"/>
              </a:rPr>
              <a:t>Healthy or Unhealthy!</a:t>
            </a:r>
            <a:endParaRPr lang="en-US" sz="7000" dirty="0">
              <a:solidFill>
                <a:srgbClr val="CC0099"/>
              </a:solidFill>
              <a:latin typeface="Eras Bold ITC" panose="020B0907030504020204" pitchFamily="34" charset="0"/>
            </a:endParaRPr>
          </a:p>
        </p:txBody>
      </p:sp>
    </p:spTree>
    <p:extLst>
      <p:ext uri="{BB962C8B-B14F-4D97-AF65-F5344CB8AC3E}">
        <p14:creationId xmlns:p14="http://schemas.microsoft.com/office/powerpoint/2010/main" val="33361413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ealthy and Unhealthy Food - English ESL Worksheets for distance learning  and physical classrooms"/>
          <p:cNvPicPr>
            <a:picLocks noChangeAspect="1" noChangeArrowheads="1"/>
          </p:cNvPicPr>
          <p:nvPr/>
        </p:nvPicPr>
        <p:blipFill rotWithShape="1">
          <a:blip r:embed="rId3">
            <a:extLst>
              <a:ext uri="{28A0092B-C50C-407E-A947-70E740481C1C}">
                <a14:useLocalDpi xmlns:a14="http://schemas.microsoft.com/office/drawing/2010/main" val="0"/>
              </a:ext>
            </a:extLst>
          </a:blip>
          <a:srcRect l="7194" t="11624" r="8182" b="39155"/>
          <a:stretch/>
        </p:blipFill>
        <p:spPr bwMode="auto">
          <a:xfrm>
            <a:off x="2364331" y="515866"/>
            <a:ext cx="7084469" cy="582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557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a:xfrm>
            <a:off x="5981701" y="268486"/>
            <a:ext cx="6050280" cy="6774180"/>
          </a:xfrm>
        </p:spPr>
        <p:txBody>
          <a:bodyPr anchor="t">
            <a:noAutofit/>
          </a:bodyPr>
          <a:lstStyle/>
          <a:p>
            <a:r>
              <a:rPr lang="en-IN" sz="3600" dirty="0"/>
              <a:t>Alan scowled.  “No such thing. It’s good</a:t>
            </a:r>
            <a:r>
              <a:rPr lang="en-IN" sz="3600" dirty="0" smtClean="0"/>
              <a:t>.”</a:t>
            </a:r>
            <a:br>
              <a:rPr lang="en-IN" sz="3600" dirty="0" smtClean="0"/>
            </a:br>
            <a:r>
              <a:rPr lang="en-IN" sz="1000" dirty="0" smtClean="0"/>
              <a:t>.</a:t>
            </a:r>
            <a:r>
              <a:rPr lang="en-US" sz="3600" dirty="0"/>
              <a:t/>
            </a:r>
            <a:br>
              <a:rPr lang="en-US" sz="3600" dirty="0"/>
            </a:br>
            <a:r>
              <a:rPr lang="en-IN" sz="3600" dirty="0"/>
              <a:t> </a:t>
            </a:r>
            <a:r>
              <a:rPr lang="en-IN" sz="500" dirty="0" smtClean="0"/>
              <a:t>.</a:t>
            </a:r>
            <a:r>
              <a:rPr lang="en-IN" sz="3600" dirty="0" smtClean="0"/>
              <a:t>“</a:t>
            </a:r>
            <a:r>
              <a:rPr lang="en-IN" sz="3600" dirty="0"/>
              <a:t>Yeah, but it’s not good for you</a:t>
            </a:r>
            <a:r>
              <a:rPr lang="en-IN" sz="3600" dirty="0" smtClean="0"/>
              <a:t>.”</a:t>
            </a:r>
            <a:r>
              <a:rPr lang="en-US" sz="3600" dirty="0"/>
              <a:t/>
            </a:r>
            <a:br>
              <a:rPr lang="en-US" sz="3600" dirty="0"/>
            </a:br>
            <a:r>
              <a:rPr lang="en-IN" sz="3600" dirty="0"/>
              <a:t>Alan picked up his oversized slice, examining it closely.  “What are you talking about?  It’s got cheese and tomatoes.  Those are both good for you.”</a:t>
            </a:r>
            <a:endParaRPr lang="en-US" sz="3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34520">
            <a:off x="7659057" y="5308876"/>
            <a:ext cx="2204883" cy="1535150"/>
          </a:xfrm>
          <a:prstGeom prst="rect">
            <a:avLst/>
          </a:prstGeom>
        </p:spPr>
      </p:pic>
      <p:pic>
        <p:nvPicPr>
          <p:cNvPr id="8" name="Picture Placeholder 7"/>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1883" r="21883"/>
          <a:stretch>
            <a:fillRect/>
          </a:stretch>
        </p:blipFill>
        <p:spPr/>
      </p:pic>
      <p:cxnSp>
        <p:nvCxnSpPr>
          <p:cNvPr id="5" name="Straight Connector 4"/>
          <p:cNvCxnSpPr/>
          <p:nvPr/>
        </p:nvCxnSpPr>
        <p:spPr>
          <a:xfrm flipV="1">
            <a:off x="6987654" y="791571"/>
            <a:ext cx="1528549" cy="16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981701" y="42885"/>
            <a:ext cx="4955203"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an expression that shows anger or disapproval</a:t>
            </a:r>
            <a:endParaRPr lang="en-US" dirty="0"/>
          </a:p>
        </p:txBody>
      </p:sp>
      <p:sp>
        <p:nvSpPr>
          <p:cNvPr id="7" name="Rectangle 6"/>
          <p:cNvSpPr/>
          <p:nvPr/>
        </p:nvSpPr>
        <p:spPr>
          <a:xfrm>
            <a:off x="5981701" y="3059668"/>
            <a:ext cx="4339650"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looking at something closely or carefully</a:t>
            </a:r>
            <a:endParaRPr lang="en-US" dirty="0"/>
          </a:p>
        </p:txBody>
      </p:sp>
      <p:cxnSp>
        <p:nvCxnSpPr>
          <p:cNvPr id="9" name="Straight Connector 8"/>
          <p:cNvCxnSpPr/>
          <p:nvPr/>
        </p:nvCxnSpPr>
        <p:spPr>
          <a:xfrm flipV="1">
            <a:off x="7153702" y="3719053"/>
            <a:ext cx="1730991" cy="172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9505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4571" y="2161147"/>
            <a:ext cx="8206362" cy="2246769"/>
          </a:xfrm>
          <a:prstGeom prst="rect">
            <a:avLst/>
          </a:prstGeom>
        </p:spPr>
        <p:txBody>
          <a:bodyPr wrap="square">
            <a:spAutoFit/>
          </a:bodyPr>
          <a:lstStyle/>
          <a:p>
            <a:pPr algn="ctr"/>
            <a:r>
              <a:rPr lang="en-IN" sz="7000" dirty="0" smtClean="0">
                <a:solidFill>
                  <a:srgbClr val="CC0099"/>
                </a:solidFill>
                <a:latin typeface="Eras Bold ITC" panose="020B0907030504020204" pitchFamily="34" charset="0"/>
                <a:cs typeface="Times New Roman" panose="02020603050405020304" pitchFamily="18" charset="0"/>
              </a:rPr>
              <a:t>Guess the name of the fruit!</a:t>
            </a:r>
            <a:endParaRPr lang="en-US" sz="7000" dirty="0">
              <a:solidFill>
                <a:srgbClr val="CC0099"/>
              </a:solidFill>
              <a:latin typeface="Eras Bold ITC" panose="020B0907030504020204" pitchFamily="34" charset="0"/>
            </a:endParaRPr>
          </a:p>
        </p:txBody>
      </p:sp>
    </p:spTree>
    <p:extLst>
      <p:ext uri="{BB962C8B-B14F-4D97-AF65-F5344CB8AC3E}">
        <p14:creationId xmlns:p14="http://schemas.microsoft.com/office/powerpoint/2010/main" val="365573578"/>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501" t="32750" r="8166" b="2583"/>
          <a:stretch/>
        </p:blipFill>
        <p:spPr>
          <a:xfrm>
            <a:off x="873760" y="670560"/>
            <a:ext cx="10403840" cy="3942080"/>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01" t="-417" r="6000" b="76084"/>
          <a:stretch/>
        </p:blipFill>
        <p:spPr>
          <a:xfrm>
            <a:off x="690880" y="4653280"/>
            <a:ext cx="10789920" cy="1483360"/>
          </a:xfrm>
          <a:prstGeom prst="rect">
            <a:avLst/>
          </a:prstGeom>
        </p:spPr>
      </p:pic>
    </p:spTree>
    <p:extLst>
      <p:ext uri="{BB962C8B-B14F-4D97-AF65-F5344CB8AC3E}">
        <p14:creationId xmlns:p14="http://schemas.microsoft.com/office/powerpoint/2010/main" val="127212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00" t="33417" r="7499" b="10916"/>
          <a:stretch/>
        </p:blipFill>
        <p:spPr>
          <a:xfrm>
            <a:off x="873760" y="731520"/>
            <a:ext cx="10363200" cy="339344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18" t="-29249" r="5665" b="73416"/>
          <a:stretch/>
        </p:blipFill>
        <p:spPr>
          <a:xfrm>
            <a:off x="873760" y="2997200"/>
            <a:ext cx="10840720" cy="3403600"/>
          </a:xfrm>
          <a:prstGeom prst="rect">
            <a:avLst/>
          </a:prstGeom>
        </p:spPr>
      </p:pic>
    </p:spTree>
    <p:extLst>
      <p:ext uri="{BB962C8B-B14F-4D97-AF65-F5344CB8AC3E}">
        <p14:creationId xmlns:p14="http://schemas.microsoft.com/office/powerpoint/2010/main" val="15155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379" t="-35522" r="6976" b="73104"/>
          <a:stretch/>
        </p:blipFill>
        <p:spPr>
          <a:xfrm>
            <a:off x="1002891" y="2580968"/>
            <a:ext cx="10441858" cy="3805084"/>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983" t="34154" r="6372" b="3428"/>
          <a:stretch/>
        </p:blipFill>
        <p:spPr>
          <a:xfrm>
            <a:off x="1111046" y="560439"/>
            <a:ext cx="10441858" cy="3805084"/>
          </a:xfrm>
          <a:prstGeom prst="rect">
            <a:avLst/>
          </a:prstGeom>
        </p:spPr>
      </p:pic>
    </p:spTree>
    <p:extLst>
      <p:ext uri="{BB962C8B-B14F-4D97-AF65-F5344CB8AC3E}">
        <p14:creationId xmlns:p14="http://schemas.microsoft.com/office/powerpoint/2010/main" val="129681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645" t="30524" r="6976" b="8024"/>
          <a:stretch/>
        </p:blipFill>
        <p:spPr>
          <a:xfrm>
            <a:off x="1238864" y="678426"/>
            <a:ext cx="10043652" cy="374609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266" t="-34741" r="9355" b="73290"/>
          <a:stretch/>
        </p:blipFill>
        <p:spPr>
          <a:xfrm>
            <a:off x="1238864" y="2734351"/>
            <a:ext cx="10043652" cy="3746090"/>
          </a:xfrm>
          <a:prstGeom prst="rect">
            <a:avLst/>
          </a:prstGeom>
        </p:spPr>
      </p:pic>
    </p:spTree>
    <p:extLst>
      <p:ext uri="{BB962C8B-B14F-4D97-AF65-F5344CB8AC3E}">
        <p14:creationId xmlns:p14="http://schemas.microsoft.com/office/powerpoint/2010/main" val="262343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875" t="29750" r="7500" b="6000"/>
          <a:stretch/>
        </p:blipFill>
        <p:spPr>
          <a:xfrm>
            <a:off x="1310640" y="426720"/>
            <a:ext cx="9951720" cy="391668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374" t="-40750" r="8000" b="76500"/>
          <a:stretch/>
        </p:blipFill>
        <p:spPr>
          <a:xfrm>
            <a:off x="1310640" y="2385060"/>
            <a:ext cx="9951720" cy="3916680"/>
          </a:xfrm>
          <a:prstGeom prst="rect">
            <a:avLst/>
          </a:prstGeom>
        </p:spPr>
      </p:pic>
    </p:spTree>
    <p:extLst>
      <p:ext uri="{BB962C8B-B14F-4D97-AF65-F5344CB8AC3E}">
        <p14:creationId xmlns:p14="http://schemas.microsoft.com/office/powerpoint/2010/main" val="339500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250" t="29500" r="10125" b="7000"/>
          <a:stretch/>
        </p:blipFill>
        <p:spPr>
          <a:xfrm>
            <a:off x="1310640" y="457200"/>
            <a:ext cx="9707880" cy="387096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625" t="-41499" r="10751" b="77999"/>
          <a:stretch/>
        </p:blipFill>
        <p:spPr>
          <a:xfrm>
            <a:off x="1310640" y="2072640"/>
            <a:ext cx="9707880" cy="3870960"/>
          </a:xfrm>
          <a:prstGeom prst="rect">
            <a:avLst/>
          </a:prstGeom>
        </p:spPr>
      </p:pic>
    </p:spTree>
    <p:extLst>
      <p:ext uri="{BB962C8B-B14F-4D97-AF65-F5344CB8AC3E}">
        <p14:creationId xmlns:p14="http://schemas.microsoft.com/office/powerpoint/2010/main" val="19957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625" t="28500" r="10126" b="6500"/>
          <a:stretch/>
        </p:blipFill>
        <p:spPr>
          <a:xfrm>
            <a:off x="1402080" y="441960"/>
            <a:ext cx="9540240" cy="396240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001" t="-41500" r="13750" b="76500"/>
          <a:stretch/>
        </p:blipFill>
        <p:spPr>
          <a:xfrm>
            <a:off x="1284093" y="2123768"/>
            <a:ext cx="9540240" cy="3962400"/>
          </a:xfrm>
          <a:prstGeom prst="rect">
            <a:avLst/>
          </a:prstGeom>
        </p:spPr>
      </p:pic>
    </p:spTree>
    <p:extLst>
      <p:ext uri="{BB962C8B-B14F-4D97-AF65-F5344CB8AC3E}">
        <p14:creationId xmlns:p14="http://schemas.microsoft.com/office/powerpoint/2010/main" val="3883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226" t="34395" r="7701" b="4153"/>
          <a:stretch/>
        </p:blipFill>
        <p:spPr>
          <a:xfrm>
            <a:off x="1091380" y="516193"/>
            <a:ext cx="10250129" cy="3746091"/>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645" t="-36041" r="8282" b="74589"/>
          <a:stretch/>
        </p:blipFill>
        <p:spPr>
          <a:xfrm>
            <a:off x="1091379" y="2751065"/>
            <a:ext cx="10250129" cy="3746091"/>
          </a:xfrm>
          <a:prstGeom prst="rect">
            <a:avLst/>
          </a:prstGeom>
        </p:spPr>
      </p:pic>
    </p:spTree>
    <p:extLst>
      <p:ext uri="{BB962C8B-B14F-4D97-AF65-F5344CB8AC3E}">
        <p14:creationId xmlns:p14="http://schemas.microsoft.com/office/powerpoint/2010/main" val="32898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499" t="27000" r="8876" b="2750"/>
          <a:stretch/>
        </p:blipFill>
        <p:spPr>
          <a:xfrm>
            <a:off x="1188720" y="701040"/>
            <a:ext cx="9951720" cy="428244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624" t="-45998" r="7751" b="75749"/>
          <a:stretch/>
        </p:blipFill>
        <p:spPr>
          <a:xfrm>
            <a:off x="975360" y="1844040"/>
            <a:ext cx="9951720" cy="4282440"/>
          </a:xfrm>
          <a:prstGeom prst="rect">
            <a:avLst/>
          </a:prstGeom>
        </p:spPr>
      </p:pic>
    </p:spTree>
    <p:extLst>
      <p:ext uri="{BB962C8B-B14F-4D97-AF65-F5344CB8AC3E}">
        <p14:creationId xmlns:p14="http://schemas.microsoft.com/office/powerpoint/2010/main" val="272784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a:xfrm>
            <a:off x="5981701" y="83820"/>
            <a:ext cx="6050280" cy="6774180"/>
          </a:xfrm>
        </p:spPr>
        <p:txBody>
          <a:bodyPr anchor="t">
            <a:noAutofit/>
          </a:bodyPr>
          <a:lstStyle/>
          <a:p>
            <a:r>
              <a:rPr lang="en-IN" sz="3200" dirty="0"/>
              <a:t>Jared tipped Alan’s hand, allowing the grease to drip down the slice of pizza and onto Alan’s plate.  “Look at that grease.  That’s bad for you</a:t>
            </a:r>
            <a:r>
              <a:rPr lang="en-IN" sz="3200" dirty="0" smtClean="0"/>
              <a:t>.”</a:t>
            </a:r>
            <a:br>
              <a:rPr lang="en-IN" sz="3200" dirty="0" smtClean="0"/>
            </a:br>
            <a:r>
              <a:rPr lang="en-IN" sz="3200" dirty="0"/>
              <a:t/>
            </a:r>
            <a:br>
              <a:rPr lang="en-IN" sz="3200" dirty="0"/>
            </a:br>
            <a:r>
              <a:rPr lang="en-US" sz="3200" dirty="0"/>
              <a:t/>
            </a:r>
            <a:br>
              <a:rPr lang="en-US" sz="3200" dirty="0"/>
            </a:br>
            <a:r>
              <a:rPr lang="en-IN" sz="3200" dirty="0"/>
              <a:t> </a:t>
            </a:r>
            <a:r>
              <a:rPr lang="en-US" sz="3200" dirty="0"/>
              <a:t/>
            </a:r>
            <a:br>
              <a:rPr lang="en-US" sz="3200" dirty="0"/>
            </a:br>
            <a:r>
              <a:rPr lang="en-IN" sz="3200" dirty="0"/>
              <a:t>Alan shrugged.  “Whatever. I’m eating it.”  He took a big bite and then picked up a potato chip.  “See, potatoes are good for me, too.”</a:t>
            </a:r>
            <a:endParaRPr lang="en-US" sz="3200" dirty="0"/>
          </a:p>
        </p:txBody>
      </p:sp>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70854" y="1951698"/>
            <a:ext cx="2054195" cy="1867737"/>
          </a:xfrm>
          <a:prstGeom prst="rect">
            <a:avLst/>
          </a:prstGeom>
        </p:spPr>
      </p:pic>
      <p:pic>
        <p:nvPicPr>
          <p:cNvPr id="3" name="Picture 2"/>
          <p:cNvPicPr>
            <a:picLocks noChangeAspect="1"/>
          </p:cNvPicPr>
          <p:nvPr/>
        </p:nvPicPr>
        <p:blipFill>
          <a:blip r:embed="rId4">
            <a:clrChange>
              <a:clrFrom>
                <a:srgbClr val="ACE6F2"/>
              </a:clrFrom>
              <a:clrTo>
                <a:srgbClr val="ACE6F2">
                  <a:alpha val="0"/>
                </a:srgbClr>
              </a:clrTo>
            </a:clrChange>
            <a:extLst>
              <a:ext uri="{28A0092B-C50C-407E-A947-70E740481C1C}">
                <a14:useLocalDpi xmlns:a14="http://schemas.microsoft.com/office/drawing/2010/main" val="0"/>
              </a:ext>
            </a:extLst>
          </a:blip>
          <a:stretch>
            <a:fillRect/>
          </a:stretch>
        </p:blipFill>
        <p:spPr>
          <a:xfrm>
            <a:off x="6254750" y="4210050"/>
            <a:ext cx="4927600" cy="3695700"/>
          </a:xfrm>
          <a:prstGeom prst="rect">
            <a:avLst/>
          </a:prstGeom>
        </p:spPr>
      </p:pic>
      <p:pic>
        <p:nvPicPr>
          <p:cNvPr id="10" name="Picture Placeholder 9"/>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6276" r="26276"/>
          <a:stretch>
            <a:fillRect/>
          </a:stretch>
        </p:blipFill>
        <p:spPr/>
      </p:pic>
      <p:cxnSp>
        <p:nvCxnSpPr>
          <p:cNvPr id="7" name="Straight Connector 6"/>
          <p:cNvCxnSpPr/>
          <p:nvPr/>
        </p:nvCxnSpPr>
        <p:spPr>
          <a:xfrm>
            <a:off x="7005358" y="556407"/>
            <a:ext cx="1142355" cy="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129877" y="-58214"/>
            <a:ext cx="4772845" cy="369332"/>
          </a:xfrm>
          <a:prstGeom prst="rect">
            <a:avLst/>
          </a:prstGeom>
        </p:spPr>
        <p:txBody>
          <a:bodyPr wrap="none">
            <a:spAutoFit/>
          </a:bodyPr>
          <a:lstStyle/>
          <a:p>
            <a:r>
              <a:rPr lang="en-IN" dirty="0"/>
              <a:t>to move so that one side is higher than the other</a:t>
            </a:r>
            <a:endParaRPr lang="en-US" dirty="0">
              <a:latin typeface="Book Antiqua" panose="02040602050305030304" pitchFamily="18" charset="0"/>
            </a:endParaRPr>
          </a:p>
        </p:txBody>
      </p:sp>
      <p:sp>
        <p:nvSpPr>
          <p:cNvPr id="11" name="Rectangle 10"/>
          <p:cNvSpPr/>
          <p:nvPr/>
        </p:nvSpPr>
        <p:spPr>
          <a:xfrm>
            <a:off x="6776993" y="1417220"/>
            <a:ext cx="1941557"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an oily substance</a:t>
            </a:r>
            <a:endParaRPr lang="en-US" dirty="0"/>
          </a:p>
        </p:txBody>
      </p:sp>
      <p:cxnSp>
        <p:nvCxnSpPr>
          <p:cNvPr id="12" name="Straight Connector 11"/>
          <p:cNvCxnSpPr/>
          <p:nvPr/>
        </p:nvCxnSpPr>
        <p:spPr>
          <a:xfrm>
            <a:off x="7183750" y="2022670"/>
            <a:ext cx="1251690" cy="158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896023" y="3990994"/>
            <a:ext cx="1539417" cy="158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Cat Shrug Sticker by MGM Pink Panther for iOS &amp; Android | GIPHY"/>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1793" y="2892929"/>
            <a:ext cx="747876" cy="7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4533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375" t="32250" r="8250" b="1249"/>
          <a:stretch/>
        </p:blipFill>
        <p:spPr>
          <a:xfrm>
            <a:off x="1203960" y="624840"/>
            <a:ext cx="10043160" cy="405384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375" t="-41250" r="9250" b="74750"/>
          <a:stretch/>
        </p:blipFill>
        <p:spPr>
          <a:xfrm>
            <a:off x="1203960" y="2362200"/>
            <a:ext cx="10043160" cy="4053840"/>
          </a:xfrm>
          <a:prstGeom prst="rect">
            <a:avLst/>
          </a:prstGeom>
        </p:spPr>
      </p:pic>
    </p:spTree>
    <p:extLst>
      <p:ext uri="{BB962C8B-B14F-4D97-AF65-F5344CB8AC3E}">
        <p14:creationId xmlns:p14="http://schemas.microsoft.com/office/powerpoint/2010/main" val="272036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83820"/>
            <a:ext cx="6050280" cy="6774180"/>
          </a:xfrm>
        </p:spPr>
        <p:txBody>
          <a:bodyPr>
            <a:noAutofit/>
          </a:bodyPr>
          <a:lstStyle/>
          <a:p>
            <a:r>
              <a:rPr lang="en-IN" sz="3600" dirty="0"/>
              <a:t>Jared handed Alan a napkin.  “Here, wipe your hand on this.”</a:t>
            </a:r>
            <a:r>
              <a:rPr lang="en-US" sz="3600" dirty="0"/>
              <a:t/>
            </a:r>
            <a:br>
              <a:rPr lang="en-US" sz="3600" dirty="0"/>
            </a:br>
            <a:r>
              <a:rPr lang="en-IN" sz="3600" dirty="0"/>
              <a:t> </a:t>
            </a:r>
            <a:r>
              <a:rPr lang="en-US" sz="3600" dirty="0"/>
              <a:t/>
            </a:r>
            <a:br>
              <a:rPr lang="en-US" sz="3600" dirty="0"/>
            </a:br>
            <a:r>
              <a:rPr lang="en-IN" sz="3600" dirty="0"/>
              <a:t>“Why?” Alan asked, furrowing his brow in confusion.</a:t>
            </a:r>
            <a:r>
              <a:rPr lang="en-US" sz="3600" dirty="0"/>
              <a:t/>
            </a:r>
            <a:br>
              <a:rPr lang="en-US" sz="3600" dirty="0"/>
            </a:br>
            <a:r>
              <a:rPr lang="en-IN" sz="3600" dirty="0"/>
              <a:t> </a:t>
            </a:r>
            <a:r>
              <a:rPr lang="en-US" sz="3600" dirty="0"/>
              <a:t/>
            </a:r>
            <a:br>
              <a:rPr lang="en-US" sz="3600" dirty="0"/>
            </a:br>
            <a:r>
              <a:rPr lang="en-IN" sz="3600" dirty="0"/>
              <a:t>“Just do it and you’ll see.”</a:t>
            </a:r>
            <a:r>
              <a:rPr lang="en-US" sz="3600" dirty="0"/>
              <a:t/>
            </a:r>
            <a:br>
              <a:rPr lang="en-US" sz="3600" dirty="0"/>
            </a:br>
            <a:r>
              <a:rPr lang="en-IN" sz="3600" dirty="0"/>
              <a:t> </a:t>
            </a:r>
            <a:r>
              <a:rPr lang="en-US" sz="3600" dirty="0"/>
              <a:t/>
            </a:r>
            <a:br>
              <a:rPr lang="en-US" sz="3600" dirty="0"/>
            </a:br>
            <a:r>
              <a:rPr lang="en-IN" sz="3600" dirty="0"/>
              <a:t>Alan popped the potato chip into his mouth and then wiped his hand on the napkin.</a:t>
            </a:r>
            <a:r>
              <a:rPr lang="en-US" sz="3600" dirty="0"/>
              <a:t/>
            </a:r>
            <a:br>
              <a:rPr lang="en-US" sz="3600" dirty="0"/>
            </a:br>
            <a:r>
              <a:rPr lang="en-IN" sz="3600" dirty="0"/>
              <a:t> </a:t>
            </a:r>
            <a:endParaRPr lang="en-US" sz="3600"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83" r="21883"/>
          <a:stretch>
            <a:fillRect/>
          </a:stretch>
        </p:blipFill>
        <p:spPr/>
      </p:pic>
      <p:cxnSp>
        <p:nvCxnSpPr>
          <p:cNvPr id="4" name="Straight Connector 3"/>
          <p:cNvCxnSpPr/>
          <p:nvPr/>
        </p:nvCxnSpPr>
        <p:spPr>
          <a:xfrm>
            <a:off x="9884883" y="2312319"/>
            <a:ext cx="1539417" cy="158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743850" y="1263387"/>
            <a:ext cx="3484728" cy="646331"/>
          </a:xfrm>
          <a:prstGeom prst="rect">
            <a:avLst/>
          </a:prstGeom>
        </p:spPr>
        <p:txBody>
          <a:bodyPr wrap="squar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a facial expression that causes the skin on your face to wrinkle</a:t>
            </a:r>
            <a:endParaRPr lang="en-US" dirty="0"/>
          </a:p>
        </p:txBody>
      </p:sp>
      <p:sp>
        <p:nvSpPr>
          <p:cNvPr id="5" name="Rectangle 4"/>
          <p:cNvSpPr/>
          <p:nvPr/>
        </p:nvSpPr>
        <p:spPr>
          <a:xfrm>
            <a:off x="5981701" y="4223743"/>
            <a:ext cx="5538696"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make a short sudden sound like a small explosion</a:t>
            </a:r>
            <a:endParaRPr lang="en-US" dirty="0"/>
          </a:p>
        </p:txBody>
      </p:sp>
      <p:cxnSp>
        <p:nvCxnSpPr>
          <p:cNvPr id="7" name="Straight Connector 6"/>
          <p:cNvCxnSpPr/>
          <p:nvPr/>
        </p:nvCxnSpPr>
        <p:spPr>
          <a:xfrm flipV="1">
            <a:off x="6933063" y="5059978"/>
            <a:ext cx="1545595" cy="33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318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83820"/>
            <a:ext cx="6050280" cy="6774180"/>
          </a:xfrm>
        </p:spPr>
        <p:txBody>
          <a:bodyPr>
            <a:noAutofit/>
          </a:bodyPr>
          <a:lstStyle/>
          <a:p>
            <a:r>
              <a:rPr lang="en-IN" sz="3600" dirty="0"/>
              <a:t> </a:t>
            </a:r>
            <a:r>
              <a:rPr lang="en-US" sz="3600" dirty="0"/>
              <a:t/>
            </a:r>
            <a:br>
              <a:rPr lang="en-US" sz="3600" dirty="0"/>
            </a:br>
            <a:r>
              <a:rPr lang="en-IN" sz="3600" dirty="0"/>
              <a:t>“Gross,” he said, seeing the big greasy smear.</a:t>
            </a:r>
            <a:r>
              <a:rPr lang="en-US" sz="3600" dirty="0"/>
              <a:t/>
            </a:r>
            <a:br>
              <a:rPr lang="en-US" sz="3600" dirty="0"/>
            </a:br>
            <a:r>
              <a:rPr lang="en-IN" sz="3600" dirty="0"/>
              <a:t> </a:t>
            </a:r>
            <a:r>
              <a:rPr lang="en-US" sz="3600" dirty="0"/>
              <a:t/>
            </a:r>
            <a:br>
              <a:rPr lang="en-US" sz="3600" dirty="0"/>
            </a:br>
            <a:r>
              <a:rPr lang="en-IN" sz="3600" dirty="0"/>
              <a:t>“Yeah, and there was plenty more grease on the chip you just ate.”</a:t>
            </a:r>
            <a:r>
              <a:rPr lang="en-US" sz="3600" dirty="0"/>
              <a:t/>
            </a:r>
            <a:br>
              <a:rPr lang="en-US" sz="3600" dirty="0"/>
            </a:br>
            <a:r>
              <a:rPr lang="en-IN" sz="3600" dirty="0"/>
              <a:t> </a:t>
            </a:r>
            <a:r>
              <a:rPr lang="en-US" sz="3600" dirty="0"/>
              <a:t/>
            </a:r>
            <a:br>
              <a:rPr lang="en-US" sz="3600" dirty="0"/>
            </a:br>
            <a:r>
              <a:rPr lang="en-IN" sz="3600" dirty="0"/>
              <a:t>Alan put his pizza back on the tray and pushed it away.  “So what can I eat that still tastes good?”</a:t>
            </a:r>
            <a:r>
              <a:rPr lang="en-US" sz="3600" dirty="0"/>
              <a:t/>
            </a:r>
            <a:br>
              <a:rPr lang="en-US" sz="3600" dirty="0"/>
            </a:br>
            <a:r>
              <a:rPr lang="en-IN" sz="3600" dirty="0"/>
              <a:t> </a:t>
            </a:r>
            <a:endParaRPr lang="en-US" sz="3600"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36" r="7636"/>
          <a:stretch>
            <a:fillRect/>
          </a:stretch>
        </p:blipFill>
        <p:spPr/>
      </p:pic>
      <p:sp>
        <p:nvSpPr>
          <p:cNvPr id="3" name="Rectangle 2"/>
          <p:cNvSpPr/>
          <p:nvPr/>
        </p:nvSpPr>
        <p:spPr>
          <a:xfrm>
            <a:off x="6320570" y="241827"/>
            <a:ext cx="915635" cy="369332"/>
          </a:xfrm>
          <a:prstGeom prst="rect">
            <a:avLst/>
          </a:prstGeom>
        </p:spPr>
        <p:txBody>
          <a:bodyPr wrap="none">
            <a:spAutoFit/>
          </a:bodyPr>
          <a:lstStyle/>
          <a:p>
            <a:r>
              <a:rPr lang="en-IN" dirty="0" smtClean="0">
                <a:latin typeface="Book Antiqua" panose="02040602050305030304" pitchFamily="18" charset="0"/>
                <a:ea typeface="Calibri" panose="020F0502020204030204" pitchFamily="34" charset="0"/>
                <a:cs typeface="Times New Roman" panose="02020603050405020304" pitchFamily="18" charset="0"/>
              </a:rPr>
              <a:t>serious</a:t>
            </a:r>
            <a:endParaRPr lang="en-US" dirty="0"/>
          </a:p>
        </p:txBody>
      </p:sp>
      <p:cxnSp>
        <p:nvCxnSpPr>
          <p:cNvPr id="5" name="Straight Connector 4"/>
          <p:cNvCxnSpPr/>
          <p:nvPr/>
        </p:nvCxnSpPr>
        <p:spPr>
          <a:xfrm flipV="1">
            <a:off x="6209732" y="968991"/>
            <a:ext cx="10264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413009" y="1517176"/>
            <a:ext cx="10264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36184" y="900751"/>
            <a:ext cx="4855816"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spread a sticky substance across something</a:t>
            </a:r>
            <a:endParaRPr lang="en-US" dirty="0"/>
          </a:p>
        </p:txBody>
      </p:sp>
    </p:spTree>
    <p:extLst>
      <p:ext uri="{BB962C8B-B14F-4D97-AF65-F5344CB8AC3E}">
        <p14:creationId xmlns:p14="http://schemas.microsoft.com/office/powerpoint/2010/main" val="311361724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83820"/>
            <a:ext cx="6050280" cy="6774180"/>
          </a:xfrm>
        </p:spPr>
        <p:txBody>
          <a:bodyPr>
            <a:noAutofit/>
          </a:bodyPr>
          <a:lstStyle/>
          <a:p>
            <a:r>
              <a:rPr lang="en-IN" sz="3600" dirty="0"/>
              <a:t> Jared handed his bag of carrots sticks to Alan.  “Try these.”</a:t>
            </a:r>
            <a:r>
              <a:rPr lang="en-US" sz="3600" dirty="0"/>
              <a:t/>
            </a:r>
            <a:br>
              <a:rPr lang="en-US" sz="3600" dirty="0"/>
            </a:br>
            <a:r>
              <a:rPr lang="en-IN" sz="3600" dirty="0"/>
              <a:t> </a:t>
            </a:r>
            <a:r>
              <a:rPr lang="en-US" sz="3600" dirty="0"/>
              <a:t/>
            </a:r>
            <a:br>
              <a:rPr lang="en-US" sz="3600" dirty="0"/>
            </a:br>
            <a:r>
              <a:rPr lang="en-IN" sz="3600" dirty="0"/>
              <a:t>“Carrots? No thanks.”  Alan shook his head.</a:t>
            </a:r>
            <a:r>
              <a:rPr lang="en-US" sz="3600" dirty="0"/>
              <a:t/>
            </a:r>
            <a:br>
              <a:rPr lang="en-US" sz="3600" dirty="0"/>
            </a:br>
            <a:r>
              <a:rPr lang="en-IN" sz="3600" dirty="0"/>
              <a:t> </a:t>
            </a:r>
            <a:r>
              <a:rPr lang="en-US" sz="3600" dirty="0"/>
              <a:t/>
            </a:r>
            <a:br>
              <a:rPr lang="en-US" sz="3600" dirty="0"/>
            </a:br>
            <a:r>
              <a:rPr lang="en-IN" sz="3600" dirty="0"/>
              <a:t>“Carrots are good for you and they taste good.”</a:t>
            </a:r>
            <a:r>
              <a:rPr lang="en-US" sz="3600" dirty="0"/>
              <a:t/>
            </a:r>
            <a:br>
              <a:rPr lang="en-US" sz="3600" dirty="0"/>
            </a:br>
            <a:r>
              <a:rPr lang="en-IN" sz="3600" dirty="0"/>
              <a:t> </a:t>
            </a:r>
            <a:r>
              <a:rPr lang="en-US" sz="3600" dirty="0"/>
              <a:t/>
            </a:r>
            <a:br>
              <a:rPr lang="en-US" sz="3600" dirty="0"/>
            </a:br>
            <a:r>
              <a:rPr lang="en-IN" sz="3600" dirty="0"/>
              <a:t>Jared motioned for Alan to eat one.</a:t>
            </a:r>
            <a:r>
              <a:rPr lang="en-US" sz="3600" dirty="0"/>
              <a:t/>
            </a:r>
            <a:br>
              <a:rPr lang="en-US" sz="3600" dirty="0"/>
            </a:br>
            <a:endParaRPr lang="en-US" sz="3600"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83" r="21883"/>
          <a:stretch>
            <a:fillRect/>
          </a:stretch>
        </p:blipFill>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3932954"/>
            <a:ext cx="704850" cy="1324846"/>
          </a:xfrm>
          <a:prstGeom prst="rect">
            <a:avLst/>
          </a:prstGeom>
        </p:spPr>
      </p:pic>
      <p:sp>
        <p:nvSpPr>
          <p:cNvPr id="6" name="Rectangle 5"/>
          <p:cNvSpPr/>
          <p:nvPr/>
        </p:nvSpPr>
        <p:spPr>
          <a:xfrm>
            <a:off x="5983155" y="4611469"/>
            <a:ext cx="4259648" cy="646331"/>
          </a:xfrm>
          <a:prstGeom prst="rect">
            <a:avLst/>
          </a:prstGeom>
        </p:spPr>
        <p:txBody>
          <a:bodyPr wrap="squar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make a movement, usually with your hand, that tells somebody what to do</a:t>
            </a:r>
            <a:endParaRPr lang="en-US" dirty="0"/>
          </a:p>
        </p:txBody>
      </p:sp>
      <p:cxnSp>
        <p:nvCxnSpPr>
          <p:cNvPr id="7" name="Straight Connector 6"/>
          <p:cNvCxnSpPr/>
          <p:nvPr/>
        </p:nvCxnSpPr>
        <p:spPr>
          <a:xfrm>
            <a:off x="7141683" y="5628725"/>
            <a:ext cx="1865158" cy="214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211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701" y="83820"/>
            <a:ext cx="6050280" cy="6774180"/>
          </a:xfrm>
        </p:spPr>
        <p:txBody>
          <a:bodyPr>
            <a:noAutofit/>
          </a:bodyPr>
          <a:lstStyle/>
          <a:p>
            <a:r>
              <a:rPr lang="en-IN" sz="3600" dirty="0"/>
              <a:t> Alan sighed and tossed a baby carrot into his mouth.</a:t>
            </a:r>
            <a:r>
              <a:rPr lang="en-US" sz="3600" dirty="0"/>
              <a:t/>
            </a:r>
            <a:br>
              <a:rPr lang="en-US" sz="3600" dirty="0"/>
            </a:br>
            <a:r>
              <a:rPr lang="en-IN" sz="3600" dirty="0"/>
              <a:t> </a:t>
            </a:r>
            <a:r>
              <a:rPr lang="en-US" sz="3600" dirty="0"/>
              <a:t/>
            </a:r>
            <a:br>
              <a:rPr lang="en-US" sz="3600" dirty="0"/>
            </a:br>
            <a:r>
              <a:rPr lang="en-IN" sz="3600" dirty="0"/>
              <a:t>“Crunchy.”  Jared smiled.  “And tasty, too</a:t>
            </a:r>
            <a:r>
              <a:rPr lang="en-IN" sz="3600" dirty="0" smtClean="0"/>
              <a:t>.”</a:t>
            </a:r>
            <a:br>
              <a:rPr lang="en-IN" sz="3600" dirty="0" smtClean="0"/>
            </a:br>
            <a:r>
              <a:rPr lang="en-US" sz="3600" dirty="0"/>
              <a:t/>
            </a:r>
            <a:br>
              <a:rPr lang="en-US" sz="3600" dirty="0"/>
            </a:br>
            <a:r>
              <a:rPr lang="en-IN" sz="3600" dirty="0"/>
              <a:t> </a:t>
            </a:r>
            <a:r>
              <a:rPr lang="en-US" sz="3600" dirty="0"/>
              <a:t/>
            </a:r>
            <a:br>
              <a:rPr lang="en-US" sz="3600" dirty="0"/>
            </a:br>
            <a:r>
              <a:rPr lang="en-IN" sz="3600" dirty="0"/>
              <a:t>“Okay, fine, but I miss my pizza.”</a:t>
            </a:r>
            <a:r>
              <a:rPr lang="en-US" sz="3600" dirty="0"/>
              <a:t/>
            </a:r>
            <a:br>
              <a:rPr lang="en-US" sz="3600" dirty="0"/>
            </a:br>
            <a:r>
              <a:rPr lang="en-IN" sz="3600" dirty="0"/>
              <a:t> </a:t>
            </a:r>
            <a:r>
              <a:rPr lang="en-US" sz="3600" dirty="0"/>
              <a:t/>
            </a:r>
            <a:br>
              <a:rPr lang="en-US" sz="3600" dirty="0"/>
            </a:br>
            <a:endParaRPr lang="en-US" sz="3600"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483" b="10483"/>
          <a:stretch>
            <a:fillRect/>
          </a:stretch>
        </p:blip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841" y="2546376"/>
            <a:ext cx="1413509" cy="173892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9141" y="5140876"/>
            <a:ext cx="1295400" cy="1717124"/>
          </a:xfrm>
          <a:prstGeom prst="rect">
            <a:avLst/>
          </a:prstGeom>
        </p:spPr>
      </p:pic>
      <p:cxnSp>
        <p:nvCxnSpPr>
          <p:cNvPr id="7" name="Straight Connector 6"/>
          <p:cNvCxnSpPr/>
          <p:nvPr/>
        </p:nvCxnSpPr>
        <p:spPr>
          <a:xfrm flipV="1">
            <a:off x="7100740" y="982639"/>
            <a:ext cx="1258401" cy="58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9161949" y="976792"/>
            <a:ext cx="1258401" cy="58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883122" y="8516"/>
            <a:ext cx="4652949" cy="646331"/>
          </a:xfrm>
          <a:prstGeom prst="rect">
            <a:avLst/>
          </a:prstGeom>
        </p:spPr>
        <p:txBody>
          <a:bodyPr wrap="squar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let out a long, deep breath that shows you are tired, sad, disappointed </a:t>
            </a:r>
            <a:r>
              <a:rPr lang="en-IN" dirty="0" err="1">
                <a:latin typeface="Book Antiqua" panose="02040602050305030304" pitchFamily="18" charset="0"/>
                <a:ea typeface="Calibri" panose="020F0502020204030204" pitchFamily="34" charset="0"/>
                <a:cs typeface="Times New Roman" panose="02020603050405020304" pitchFamily="18" charset="0"/>
              </a:rPr>
              <a:t>etc</a:t>
            </a:r>
            <a:endParaRPr lang="en-US" dirty="0"/>
          </a:p>
        </p:txBody>
      </p:sp>
      <p:sp>
        <p:nvSpPr>
          <p:cNvPr id="10" name="Rectangle 9"/>
          <p:cNvSpPr/>
          <p:nvPr/>
        </p:nvSpPr>
        <p:spPr>
          <a:xfrm>
            <a:off x="7805572" y="1506131"/>
            <a:ext cx="4423006"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throw something lightly and carelessly</a:t>
            </a:r>
            <a:endParaRPr lang="en-US" dirty="0"/>
          </a:p>
        </p:txBody>
      </p:sp>
    </p:spTree>
    <p:extLst>
      <p:ext uri="{BB962C8B-B14F-4D97-AF65-F5344CB8AC3E}">
        <p14:creationId xmlns:p14="http://schemas.microsoft.com/office/powerpoint/2010/main" val="155499965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216" y="635363"/>
            <a:ext cx="6050280" cy="6774180"/>
          </a:xfrm>
        </p:spPr>
        <p:txBody>
          <a:bodyPr>
            <a:noAutofit/>
          </a:bodyPr>
          <a:lstStyle/>
          <a:p>
            <a:pPr>
              <a:lnSpc>
                <a:spcPct val="150000"/>
              </a:lnSpc>
            </a:pPr>
            <a:r>
              <a:rPr lang="en-IN" sz="3600" dirty="0"/>
              <a:t> Jared took a napkin and dabbed the grease from the top of Alan’s pizza.  “That’s a little better.  But maybe you don’t need to eat the whole slice.  Maybe you should eat some more carrot sticks and then have half of that pizza.”</a:t>
            </a:r>
            <a:r>
              <a:rPr lang="en-US" sz="3600" dirty="0"/>
              <a:t/>
            </a:r>
            <a:br>
              <a:rPr lang="en-US" sz="3600" dirty="0"/>
            </a:br>
            <a:r>
              <a:rPr lang="en-IN" sz="3600" dirty="0"/>
              <a:t>  </a:t>
            </a:r>
            <a:r>
              <a:rPr lang="en-US" sz="3600" dirty="0"/>
              <a:t/>
            </a:r>
            <a:br>
              <a:rPr lang="en-US" sz="3600" dirty="0"/>
            </a:br>
            <a:endParaRPr lang="en-US" sz="3600"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74" r="21874"/>
          <a:stretch>
            <a:fillRect/>
          </a:stretch>
        </p:blipFill>
        <p:spPr/>
      </p:pic>
      <p:cxnSp>
        <p:nvCxnSpPr>
          <p:cNvPr id="5" name="Straight Connector 4"/>
          <p:cNvCxnSpPr/>
          <p:nvPr/>
        </p:nvCxnSpPr>
        <p:spPr>
          <a:xfrm flipV="1">
            <a:off x="6142978" y="1484792"/>
            <a:ext cx="1258401" cy="58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996216" y="690746"/>
            <a:ext cx="4687502" cy="369332"/>
          </a:xfrm>
          <a:prstGeom prst="rect">
            <a:avLst/>
          </a:prstGeom>
        </p:spPr>
        <p:txBody>
          <a:bodyPr wrap="none">
            <a:spAutoFit/>
          </a:bodyPr>
          <a:lstStyle/>
          <a:p>
            <a:r>
              <a:rPr lang="en-IN" dirty="0">
                <a:latin typeface="Book Antiqua" panose="02040602050305030304" pitchFamily="18" charset="0"/>
                <a:ea typeface="Calibri" panose="020F0502020204030204" pitchFamily="34" charset="0"/>
                <a:cs typeface="Times New Roman" panose="02020603050405020304" pitchFamily="18" charset="0"/>
              </a:rPr>
              <a:t>to touch something with quick light touches</a:t>
            </a:r>
            <a:endParaRPr lang="en-US" dirty="0"/>
          </a:p>
        </p:txBody>
      </p:sp>
    </p:spTree>
    <p:extLst>
      <p:ext uri="{BB962C8B-B14F-4D97-AF65-F5344CB8AC3E}">
        <p14:creationId xmlns:p14="http://schemas.microsoft.com/office/powerpoint/2010/main" val="222509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1097</Words>
  <Application>Microsoft Office PowerPoint</Application>
  <PresentationFormat>Widescreen</PresentationFormat>
  <Paragraphs>63</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Book Antiqua</vt:lpstr>
      <vt:lpstr>Calibri</vt:lpstr>
      <vt:lpstr>Calibri Light</vt:lpstr>
      <vt:lpstr>Eras Bold ITC</vt:lpstr>
      <vt:lpstr>Times New Roman</vt:lpstr>
      <vt:lpstr>Office Theme</vt:lpstr>
      <vt:lpstr>PowerPoint Presentation</vt:lpstr>
      <vt:lpstr>Alan took his tray of pizza and potato chips to his table and sat down across from Jared.  “Check it out ,” Alan said. “I got the biggest slice!”   Jared shook his head.  “You eat way too much pizza.” </vt:lpstr>
      <vt:lpstr>Alan scowled.  “No such thing. It’s good.” .  .“Yeah, but it’s not good for you.” Alan picked up his oversized slice, examining it closely.  “What are you talking about?  It’s got cheese and tomatoes.  Those are both good for you.”</vt:lpstr>
      <vt:lpstr>Jared tipped Alan’s hand, allowing the grease to drip down the slice of pizza and onto Alan’s plate.  “Look at that grease.  That’s bad for you.”     Alan shrugged.  “Whatever. I’m eating it.”  He took a big bite and then picked up a potato chip.  “See, potatoes are good for me, too.”</vt:lpstr>
      <vt:lpstr>Jared handed Alan a napkin.  “Here, wipe your hand on this.”   “Why?” Alan asked, furrowing his brow in confusion.   “Just do it and you’ll see.”   Alan popped the potato chip into his mouth and then wiped his hand on the napkin.  </vt:lpstr>
      <vt:lpstr>  “Gross,” he said, seeing the big greasy smear.   “Yeah, and there was plenty more grease on the chip you just ate.”   Alan put his pizza back on the tray and pushed it away.  “So what can I eat that still tastes good?”  </vt:lpstr>
      <vt:lpstr> Jared handed his bag of carrots sticks to Alan.  “Try these.”   “Carrots? No thanks.”  Alan shook his head.   “Carrots are good for you and they taste good.”   Jared motioned for Alan to eat one. </vt:lpstr>
      <vt:lpstr> Alan sighed and tossed a baby carrot into his mouth.   “Crunchy.”  Jared smiled.  “And tasty, too.”    “Okay, fine, but I miss my pizza.”   </vt:lpstr>
      <vt:lpstr> Jared took a napkin and dabbed the grease from the top of Alan’s pizza.  “That’s a little better.  But maybe you don’t need to eat the whole slice.  Maybe you should eat some more carrot sticks and then have half of that pizza.”    </vt:lpstr>
      <vt:lpstr>  “Half?”  Alan thought for a minute while he ate another carrot stick.  “So I don’t have to give up all the foods I like.  I just have to eat less of them and more of the healthy stuff.”  Jared nodded.  “Exactly.  And next time, order broccoli pizza.”   “I like broccoli, “Alan said.     </vt:lpstr>
      <vt:lpstr>  “Jared motioned to the bag of carrots.  “Now, think I can get some of those? Alan laughed.  “I’ll split them with you.”   “Okay, but tomorrow, bring your own,” Jared said.      </vt:lpstr>
      <vt:lpstr>Answer the following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19</cp:revision>
  <dcterms:created xsi:type="dcterms:W3CDTF">2021-02-28T14:20:37Z</dcterms:created>
  <dcterms:modified xsi:type="dcterms:W3CDTF">2021-03-01T03:33:42Z</dcterms:modified>
</cp:coreProperties>
</file>